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panose="020B0604020202020204" charset="0"/>
      <p:regular r:id="rId18"/>
    </p:embeddedFont>
    <p:embeddedFont>
      <p:font typeface="Arimo Bold" panose="020B0604020202020204" charset="0"/>
      <p:regular r:id="rId19"/>
    </p:embeddedFont>
    <p:embeddedFont>
      <p:font typeface="Baskerville Display PT"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Hatton" panose="020B0604020202020204" charset="0"/>
      <p:regular r:id="rId23"/>
    </p:embeddedFont>
    <p:embeddedFont>
      <p:font typeface="Higuen Elegant Serif" panose="020B0604020202020204" charset="-18"/>
      <p:regular r:id="rId24"/>
    </p:embeddedFont>
    <p:embeddedFont>
      <p:font typeface="Inter" panose="020B0604020202020204" charset="0"/>
      <p:regular r:id="rId25"/>
    </p:embeddedFont>
    <p:embeddedFont>
      <p:font typeface="Lovelace" panose="020B0604020202020204" charset="0"/>
      <p:regular r:id="rId26"/>
    </p:embeddedFont>
    <p:embeddedFont>
      <p:font typeface="Lovelace Bold" panose="020B0604020202020204" charset="0"/>
      <p:regular r:id="rId27"/>
    </p:embeddedFont>
    <p:embeddedFont>
      <p:font typeface="Now Bold" panose="020B0604020202020204" charset="0"/>
      <p:regular r:id="rId28"/>
    </p:embeddedFont>
    <p:embeddedFont>
      <p:font typeface="Open Sans" panose="020B0606030504020204" pitchFamily="34" charset="0"/>
      <p:regular r:id="rId29"/>
    </p:embeddedFont>
    <p:embeddedFont>
      <p:font typeface="RoxboroughCF"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arget="../media/image1.png" Type="http://schemas.openxmlformats.org/officeDocument/2006/relationships/image"/><Relationship Id="rId2" Target="../media/image6.jpeg" Type="http://schemas.openxmlformats.org/officeDocument/2006/relationships/image"/><Relationship Id="rId1" Target="../slideLayouts/slideLayout7.xml" Type="http://schemas.openxmlformats.org/officeDocument/2006/relationships/slideLayout"/><Relationship Id="rId4" Target="../media/image18.jpeg" Type="http://schemas.openxmlformats.org/officeDocument/2006/relationships/image"/></Relationships>
</file>

<file path=ppt/slides/_rels/slide13.xml.rels><?xml version="1.0" encoding="UTF-8" standalone="yes" ?><Relationships xmlns="http://schemas.openxmlformats.org/package/2006/relationships"><Relationship Id="rId3" Target="../media/image1.png" Type="http://schemas.openxmlformats.org/officeDocument/2006/relationships/image"/><Relationship Id="rId2" Target="../media/image6.jpeg" Type="http://schemas.openxmlformats.org/officeDocument/2006/relationships/image"/><Relationship Id="rId1" Target="../slideLayouts/slideLayout7.xml" Type="http://schemas.openxmlformats.org/officeDocument/2006/relationships/slideLayout"/><Relationship Id="rId4" Target="../media/image19.jpeg" Type="http://schemas.openxmlformats.org/officeDocument/2006/relationships/image"/></Relationships>
</file>

<file path=ppt/slides/_rels/slide14.xml.rels><?xml version="1.0" encoding="UTF-8" standalone="yes" ?><Relationships xmlns="http://schemas.openxmlformats.org/package/2006/relationships"><Relationship Id="rId3" Target="../media/image1.png" Type="http://schemas.openxmlformats.org/officeDocument/2006/relationships/image"/><Relationship Id="rId7" Target="../media/image23.jpeg" Type="http://schemas.openxmlformats.org/officeDocument/2006/relationships/image"/><Relationship Id="rId2" Target="../media/image6.jpeg" Type="http://schemas.openxmlformats.org/officeDocument/2006/relationships/image"/><Relationship Id="rId1" Target="../slideLayouts/slideLayout7.xml" Type="http://schemas.openxmlformats.org/officeDocument/2006/relationships/slideLayout"/><Relationship Id="rId6" Target="../media/image22.jpeg" Type="http://schemas.openxmlformats.org/officeDocument/2006/relationships/image"/><Relationship Id="rId5" Target="../media/image21.jpeg" Type="http://schemas.openxmlformats.org/officeDocument/2006/relationships/image"/><Relationship Id="rId4" Target="../media/image20.jpeg" Type="http://schemas.openxmlformats.org/officeDocument/2006/relationships/image"/></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jpeg"/><Relationship Id="rId5" Type="http://schemas.openxmlformats.org/officeDocument/2006/relationships/image" Target="../media/image1.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arget="../media/image6.jpeg" Type="http://schemas.openxmlformats.org/officeDocument/2006/relationships/image"/><Relationship Id="rId2" Target="../media/image7.jpeg" Type="http://schemas.openxmlformats.org/officeDocument/2006/relationships/image"/><Relationship Id="rId1" Target="../slideLayouts/slideLayout7.xml" Type="http://schemas.openxmlformats.org/officeDocument/2006/relationships/slideLayout"/><Relationship Id="rId4" Target="../media/image1.png" Type="http://schemas.openxmlformats.org/officeDocument/2006/relationships/image"/></Relationships>
</file>

<file path=ppt/slides/_rels/slide5.xml.rels><?xml version="1.0" encoding="UTF-8" standalone="yes" ?><Relationships xmlns="http://schemas.openxmlformats.org/package/2006/relationships"><Relationship Id="rId3" Target="../media/image1.png" Type="http://schemas.openxmlformats.org/officeDocument/2006/relationships/image"/><Relationship Id="rId2" Target="../media/image6.jpeg" Type="http://schemas.openxmlformats.org/officeDocument/2006/relationships/image"/><Relationship Id="rId1" Target="../slideLayouts/slideLayout7.xml" Type="http://schemas.openxmlformats.org/officeDocument/2006/relationships/slideLayout"/><Relationship Id="rId4" Target="../media/image8.jpeg" Type="http://schemas.openxmlformats.org/officeDocument/2006/relationships/image"/></Relationships>
</file>

<file path=ppt/slides/_rels/slide6.xml.rels><?xml version="1.0" encoding="UTF-8" standalone="yes" ?><Relationships xmlns="http://schemas.openxmlformats.org/package/2006/relationships"><Relationship Id="rId3" Target="../media/image1.png" Type="http://schemas.openxmlformats.org/officeDocument/2006/relationships/image"/><Relationship Id="rId2" Target="../media/image6.jpeg" Type="http://schemas.openxmlformats.org/officeDocument/2006/relationships/image"/><Relationship Id="rId1" Target="../slideLayouts/slideLayout7.xml" Type="http://schemas.openxmlformats.org/officeDocument/2006/relationships/slideLayout"/><Relationship Id="rId5" Target="../media/image10.png" Type="http://schemas.openxmlformats.org/officeDocument/2006/relationships/image"/><Relationship Id="rId4" Target="../media/image9.jpeg" Type="http://schemas.openxmlformats.org/officeDocument/2006/relationships/image"/></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arget="../media/image12.jpeg" Type="http://schemas.openxmlformats.org/officeDocument/2006/relationships/image"/><Relationship Id="rId7" Target="../media/image14.jpeg" Type="http://schemas.openxmlformats.org/officeDocument/2006/relationships/image"/><Relationship Id="rId2" Target="../media/image11.jpeg" Type="http://schemas.openxmlformats.org/officeDocument/2006/relationships/image"/><Relationship Id="rId1" Target="../slideLayouts/slideLayout7.xml" Type="http://schemas.openxmlformats.org/officeDocument/2006/relationships/slideLayout"/><Relationship Id="rId6" Target="../media/image1.png" Type="http://schemas.openxmlformats.org/officeDocument/2006/relationships/image"/><Relationship Id="rId5" Target="../media/image6.jpeg" Type="http://schemas.openxmlformats.org/officeDocument/2006/relationships/image"/><Relationship Id="rId4" Target="../media/image13.jpeg" Type="http://schemas.openxmlformats.org/officeDocument/2006/relationships/image"/></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959825" y="9627850"/>
            <a:ext cx="3627300" cy="613450"/>
          </a:xfrm>
          <a:prstGeom prst="rect">
            <a:avLst/>
          </a:prstGeom>
        </p:spPr>
        <p:txBody>
          <a:bodyPr lIns="0" tIns="0" rIns="0" bIns="0" rtlCol="0" anchor="t">
            <a:spAutoFit/>
          </a:bodyPr>
          <a:lstStyle/>
          <a:p>
            <a:pPr algn="r">
              <a:lnSpc>
                <a:spcPts val="2160"/>
              </a:lnSpc>
            </a:pPr>
            <a:r>
              <a:rPr lang="en-US" sz="1800">
                <a:solidFill>
                  <a:srgbClr val="CC6600"/>
                </a:solidFill>
                <a:latin typeface="Arimo"/>
              </a:rPr>
              <a:t>*</a:t>
            </a:r>
          </a:p>
        </p:txBody>
      </p:sp>
      <p:sp>
        <p:nvSpPr>
          <p:cNvPr id="3" name="TextBox 3"/>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4" name="TextBox 4"/>
          <p:cNvSpPr txBox="1"/>
          <p:nvPr/>
        </p:nvSpPr>
        <p:spPr>
          <a:xfrm>
            <a:off x="2398873" y="2169988"/>
            <a:ext cx="14112023" cy="2068141"/>
          </a:xfrm>
          <a:prstGeom prst="rect">
            <a:avLst/>
          </a:prstGeom>
        </p:spPr>
        <p:txBody>
          <a:bodyPr lIns="0" tIns="0" rIns="0" bIns="0" rtlCol="0" anchor="t">
            <a:spAutoFit/>
          </a:bodyPr>
          <a:lstStyle/>
          <a:p>
            <a:pPr algn="ctr">
              <a:lnSpc>
                <a:spcPts val="8685"/>
              </a:lnSpc>
            </a:pPr>
            <a:r>
              <a:rPr lang="en-US" sz="7237" spc="846">
                <a:solidFill>
                  <a:srgbClr val="0033CC"/>
                </a:solidFill>
                <a:latin typeface="Higuen Elegant Serif"/>
              </a:rPr>
              <a:t>Keyboard Typing bot</a:t>
            </a:r>
          </a:p>
          <a:p>
            <a:pPr algn="ctr">
              <a:lnSpc>
                <a:spcPts val="7663"/>
              </a:lnSpc>
            </a:pPr>
            <a:endParaRPr lang="en-US" sz="7237" spc="846">
              <a:solidFill>
                <a:srgbClr val="0033CC"/>
              </a:solidFill>
              <a:latin typeface="Higuen Elegant Serif"/>
            </a:endParaRPr>
          </a:p>
        </p:txBody>
      </p:sp>
      <p:sp>
        <p:nvSpPr>
          <p:cNvPr id="5" name="TextBox 5"/>
          <p:cNvSpPr txBox="1"/>
          <p:nvPr/>
        </p:nvSpPr>
        <p:spPr>
          <a:xfrm>
            <a:off x="12823640" y="5427774"/>
            <a:ext cx="5275717" cy="5189786"/>
          </a:xfrm>
          <a:prstGeom prst="rect">
            <a:avLst/>
          </a:prstGeom>
        </p:spPr>
        <p:txBody>
          <a:bodyPr lIns="0" tIns="0" rIns="0" bIns="0" rtlCol="0" anchor="t">
            <a:spAutoFit/>
          </a:bodyPr>
          <a:lstStyle/>
          <a:p>
            <a:pPr algn="ctr">
              <a:lnSpc>
                <a:spcPts val="3855"/>
              </a:lnSpc>
            </a:pPr>
            <a:r>
              <a:rPr lang="en-US" sz="2570">
                <a:solidFill>
                  <a:srgbClr val="000000"/>
                </a:solidFill>
                <a:latin typeface="Arimo Bold"/>
              </a:rPr>
              <a:t>Presented By : </a:t>
            </a:r>
          </a:p>
          <a:p>
            <a:pPr algn="ctr">
              <a:lnSpc>
                <a:spcPts val="3855"/>
              </a:lnSpc>
            </a:pPr>
            <a:r>
              <a:rPr lang="en-US" sz="2570">
                <a:solidFill>
                  <a:srgbClr val="000000"/>
                </a:solidFill>
                <a:latin typeface="Arimo Bold"/>
              </a:rPr>
              <a:t>MELBA ELSA JOE</a:t>
            </a:r>
          </a:p>
          <a:p>
            <a:pPr algn="ctr">
              <a:lnSpc>
                <a:spcPts val="3855"/>
              </a:lnSpc>
            </a:pPr>
            <a:r>
              <a:rPr lang="en-US" sz="2570">
                <a:solidFill>
                  <a:srgbClr val="000000"/>
                </a:solidFill>
                <a:latin typeface="Arimo Bold"/>
              </a:rPr>
              <a:t>Roll No 16</a:t>
            </a:r>
          </a:p>
          <a:p>
            <a:pPr algn="ctr">
              <a:lnSpc>
                <a:spcPts val="3855"/>
              </a:lnSpc>
            </a:pPr>
            <a:r>
              <a:rPr lang="en-US" sz="2570">
                <a:solidFill>
                  <a:srgbClr val="000000"/>
                </a:solidFill>
                <a:latin typeface="Arimo Bold"/>
              </a:rPr>
              <a:t>RIYA KUMARI</a:t>
            </a:r>
          </a:p>
          <a:p>
            <a:pPr algn="ctr">
              <a:lnSpc>
                <a:spcPts val="3855"/>
              </a:lnSpc>
            </a:pPr>
            <a:r>
              <a:rPr lang="en-US" sz="2570">
                <a:solidFill>
                  <a:srgbClr val="000000"/>
                </a:solidFill>
                <a:latin typeface="Arimo"/>
              </a:rPr>
              <a:t>Roll No 28</a:t>
            </a:r>
          </a:p>
          <a:p>
            <a:pPr algn="ctr">
              <a:lnSpc>
                <a:spcPts val="3855"/>
              </a:lnSpc>
            </a:pPr>
            <a:r>
              <a:rPr lang="en-US" sz="2570">
                <a:solidFill>
                  <a:srgbClr val="000000"/>
                </a:solidFill>
                <a:latin typeface="Arimo Bold"/>
              </a:rPr>
              <a:t>KHUSHI CHAUDHARY</a:t>
            </a:r>
          </a:p>
          <a:p>
            <a:pPr algn="ctr">
              <a:lnSpc>
                <a:spcPts val="3855"/>
              </a:lnSpc>
            </a:pPr>
            <a:r>
              <a:rPr lang="en-US" sz="2570">
                <a:solidFill>
                  <a:srgbClr val="000000"/>
                </a:solidFill>
                <a:latin typeface="Arimo"/>
              </a:rPr>
              <a:t>Roll No 38</a:t>
            </a:r>
          </a:p>
          <a:p>
            <a:pPr algn="ctr">
              <a:lnSpc>
                <a:spcPts val="3855"/>
              </a:lnSpc>
            </a:pPr>
            <a:r>
              <a:rPr lang="en-US" sz="2570">
                <a:solidFill>
                  <a:srgbClr val="000000"/>
                </a:solidFill>
                <a:latin typeface="Arimo Bold"/>
              </a:rPr>
              <a:t>ANOUSKHA SHARMA</a:t>
            </a:r>
          </a:p>
          <a:p>
            <a:pPr algn="ctr">
              <a:lnSpc>
                <a:spcPts val="3855"/>
              </a:lnSpc>
            </a:pPr>
            <a:r>
              <a:rPr lang="en-US" sz="2570">
                <a:solidFill>
                  <a:srgbClr val="000000"/>
                </a:solidFill>
                <a:latin typeface="Arimo"/>
              </a:rPr>
              <a:t>Roll No 45</a:t>
            </a:r>
          </a:p>
          <a:p>
            <a:pPr algn="ctr">
              <a:lnSpc>
                <a:spcPts val="3855"/>
              </a:lnSpc>
            </a:pPr>
            <a:endParaRPr lang="en-US" sz="2570">
              <a:solidFill>
                <a:srgbClr val="000000"/>
              </a:solidFill>
              <a:latin typeface="Arimo"/>
            </a:endParaRPr>
          </a:p>
          <a:p>
            <a:pPr algn="l">
              <a:lnSpc>
                <a:spcPts val="2398"/>
              </a:lnSpc>
            </a:pPr>
            <a:endParaRPr lang="en-US" sz="2570">
              <a:solidFill>
                <a:srgbClr val="000000"/>
              </a:solidFill>
              <a:latin typeface="Arimo"/>
            </a:endParaRPr>
          </a:p>
        </p:txBody>
      </p:sp>
      <p:sp>
        <p:nvSpPr>
          <p:cNvPr id="6" name="TextBox 6"/>
          <p:cNvSpPr txBox="1"/>
          <p:nvPr/>
        </p:nvSpPr>
        <p:spPr>
          <a:xfrm>
            <a:off x="8766275" y="8027430"/>
            <a:ext cx="2527400" cy="1181100"/>
          </a:xfrm>
          <a:prstGeom prst="rect">
            <a:avLst/>
          </a:prstGeom>
        </p:spPr>
        <p:txBody>
          <a:bodyPr lIns="0" tIns="0" rIns="0" bIns="0" rtlCol="0" anchor="t">
            <a:spAutoFit/>
          </a:bodyPr>
          <a:lstStyle/>
          <a:p>
            <a:pPr>
              <a:lnSpc>
                <a:spcPts val="4500"/>
              </a:lnSpc>
            </a:pPr>
            <a:r>
              <a:rPr lang="en-US" sz="3750">
                <a:solidFill>
                  <a:srgbClr val="000000"/>
                </a:solidFill>
                <a:latin typeface="Arimo Bold"/>
              </a:rPr>
              <a:t>APRIL</a:t>
            </a:r>
          </a:p>
          <a:p>
            <a:pPr algn="l">
              <a:lnSpc>
                <a:spcPts val="4500"/>
              </a:lnSpc>
            </a:pPr>
            <a:r>
              <a:rPr lang="en-US" sz="3750">
                <a:solidFill>
                  <a:srgbClr val="000000"/>
                </a:solidFill>
                <a:latin typeface="Arimo Bold"/>
              </a:rPr>
              <a:t>2024</a:t>
            </a:r>
          </a:p>
        </p:txBody>
      </p:sp>
      <p:sp>
        <p:nvSpPr>
          <p:cNvPr id="7" name="TextBox 7"/>
          <p:cNvSpPr txBox="1"/>
          <p:nvPr/>
        </p:nvSpPr>
        <p:spPr>
          <a:xfrm>
            <a:off x="6026635" y="3329404"/>
            <a:ext cx="6232350" cy="908725"/>
          </a:xfrm>
          <a:prstGeom prst="rect">
            <a:avLst/>
          </a:prstGeom>
        </p:spPr>
        <p:txBody>
          <a:bodyPr lIns="0" tIns="0" rIns="0" bIns="0" rtlCol="0" anchor="t">
            <a:spAutoFit/>
          </a:bodyPr>
          <a:lstStyle/>
          <a:p>
            <a:pPr algn="ctr">
              <a:lnSpc>
                <a:spcPts val="5625"/>
              </a:lnSpc>
            </a:pPr>
            <a:r>
              <a:rPr lang="en-US" sz="3750">
                <a:solidFill>
                  <a:srgbClr val="000000"/>
                </a:solidFill>
                <a:latin typeface="Arimo Bold"/>
              </a:rPr>
              <a:t>Peer Learning Sessions (PLS) </a:t>
            </a:r>
          </a:p>
        </p:txBody>
      </p:sp>
      <p:sp>
        <p:nvSpPr>
          <p:cNvPr id="8" name="Freeform 8"/>
          <p:cNvSpPr/>
          <p:nvPr/>
        </p:nvSpPr>
        <p:spPr>
          <a:xfrm>
            <a:off x="7573565" y="5053249"/>
            <a:ext cx="3140869" cy="3012280"/>
          </a:xfrm>
          <a:custGeom>
            <a:avLst/>
            <a:gdLst/>
            <a:ahLst/>
            <a:cxnLst/>
            <a:rect l="l" t="t" r="r" b="b"/>
            <a:pathLst>
              <a:path w="3140869" h="3012280">
                <a:moveTo>
                  <a:pt x="0" y="0"/>
                </a:moveTo>
                <a:lnTo>
                  <a:pt x="3140870" y="0"/>
                </a:lnTo>
                <a:lnTo>
                  <a:pt x="3140870" y="3012281"/>
                </a:lnTo>
                <a:lnTo>
                  <a:pt x="0" y="3012281"/>
                </a:lnTo>
                <a:lnTo>
                  <a:pt x="0" y="0"/>
                </a:lnTo>
                <a:close/>
              </a:path>
            </a:pathLst>
          </a:custGeom>
          <a:blipFill>
            <a:blip r:embed="rId2"/>
            <a:stretch>
              <a:fillRect r="-26"/>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21316" y="1930085"/>
            <a:ext cx="3383315" cy="5162324"/>
          </a:xfrm>
          <a:custGeom>
            <a:avLst/>
            <a:gdLst/>
            <a:ahLst/>
            <a:cxnLst/>
            <a:rect l="l" t="t" r="r" b="b"/>
            <a:pathLst>
              <a:path w="3383315" h="5162324">
                <a:moveTo>
                  <a:pt x="0" y="0"/>
                </a:moveTo>
                <a:lnTo>
                  <a:pt x="3383314" y="0"/>
                </a:lnTo>
                <a:lnTo>
                  <a:pt x="3383314" y="5162324"/>
                </a:lnTo>
                <a:lnTo>
                  <a:pt x="0" y="5162324"/>
                </a:lnTo>
                <a:lnTo>
                  <a:pt x="0" y="0"/>
                </a:lnTo>
                <a:close/>
              </a:path>
            </a:pathLst>
          </a:custGeom>
          <a:blipFill>
            <a:blip r:embed="rId2"/>
            <a:stretch>
              <a:fillRect l="-49463" r="-53978"/>
            </a:stretch>
          </a:blipFill>
        </p:spPr>
      </p:sp>
      <p:sp>
        <p:nvSpPr>
          <p:cNvPr id="3" name="Freeform 3"/>
          <p:cNvSpPr/>
          <p:nvPr/>
        </p:nvSpPr>
        <p:spPr>
          <a:xfrm>
            <a:off x="12782286" y="4511247"/>
            <a:ext cx="3338583" cy="4954678"/>
          </a:xfrm>
          <a:custGeom>
            <a:avLst/>
            <a:gdLst/>
            <a:ahLst/>
            <a:cxnLst/>
            <a:rect l="l" t="t" r="r" b="b"/>
            <a:pathLst>
              <a:path w="3338583" h="4954678">
                <a:moveTo>
                  <a:pt x="0" y="0"/>
                </a:moveTo>
                <a:lnTo>
                  <a:pt x="3338583" y="0"/>
                </a:lnTo>
                <a:lnTo>
                  <a:pt x="3338583" y="4954678"/>
                </a:lnTo>
                <a:lnTo>
                  <a:pt x="0" y="4954678"/>
                </a:lnTo>
                <a:lnTo>
                  <a:pt x="0" y="0"/>
                </a:lnTo>
                <a:close/>
              </a:path>
            </a:pathLst>
          </a:custGeom>
          <a:blipFill>
            <a:blip r:embed="rId3"/>
            <a:stretch>
              <a:fillRect l="-63972" r="-40537" b="-10243"/>
            </a:stretch>
          </a:blipFill>
        </p:spPr>
      </p:sp>
      <p:sp>
        <p:nvSpPr>
          <p:cNvPr id="4" name="TextBox 4"/>
          <p:cNvSpPr txBox="1"/>
          <p:nvPr/>
        </p:nvSpPr>
        <p:spPr>
          <a:xfrm>
            <a:off x="6650785" y="403283"/>
            <a:ext cx="5970747"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Operation</a:t>
            </a:r>
          </a:p>
        </p:txBody>
      </p:sp>
      <p:sp>
        <p:nvSpPr>
          <p:cNvPr id="5" name="TextBox 5"/>
          <p:cNvSpPr txBox="1"/>
          <p:nvPr/>
        </p:nvSpPr>
        <p:spPr>
          <a:xfrm>
            <a:off x="213327" y="2331573"/>
            <a:ext cx="12045657" cy="6649439"/>
          </a:xfrm>
          <a:prstGeom prst="rect">
            <a:avLst/>
          </a:prstGeom>
        </p:spPr>
        <p:txBody>
          <a:bodyPr lIns="0" tIns="0" rIns="0" bIns="0" rtlCol="0" anchor="t">
            <a:spAutoFit/>
          </a:bodyPr>
          <a:lstStyle/>
          <a:p>
            <a:pPr marL="795818" lvl="1" indent="-397909">
              <a:lnSpc>
                <a:spcPts val="5160"/>
              </a:lnSpc>
              <a:buAutoNum type="arabicPeriod"/>
            </a:pPr>
            <a:r>
              <a:rPr lang="en-US" sz="3686">
                <a:solidFill>
                  <a:srgbClr val="0B48A4"/>
                </a:solidFill>
                <a:latin typeface="Now Bold"/>
              </a:rPr>
              <a:t>Linear Motion Control:</a:t>
            </a:r>
          </a:p>
          <a:p>
            <a:pPr marL="1418920" lvl="2" indent="-472973">
              <a:lnSpc>
                <a:spcPts val="4600"/>
              </a:lnSpc>
              <a:buFont typeface="Arial"/>
              <a:buChar char="⚬"/>
            </a:pPr>
            <a:r>
              <a:rPr lang="en-US" sz="3286">
                <a:solidFill>
                  <a:srgbClr val="28211B"/>
                </a:solidFill>
                <a:latin typeface="Now Bold"/>
              </a:rPr>
              <a:t>The bottom servo motor will ehibit planar along the desired path to traverse around the keys on the keyboard.</a:t>
            </a:r>
          </a:p>
          <a:p>
            <a:pPr marL="731049" lvl="1" indent="-365525">
              <a:lnSpc>
                <a:spcPts val="4740"/>
              </a:lnSpc>
              <a:buAutoNum type="arabicPeriod"/>
            </a:pPr>
            <a:r>
              <a:rPr lang="en-US" sz="3386">
                <a:solidFill>
                  <a:srgbClr val="0B48A4"/>
                </a:solidFill>
                <a:latin typeface="Now Bold"/>
              </a:rPr>
              <a:t>Horizontal Motion Control:</a:t>
            </a:r>
          </a:p>
          <a:p>
            <a:pPr marL="1505277" lvl="2" indent="-501759">
              <a:lnSpc>
                <a:spcPts val="4880"/>
              </a:lnSpc>
              <a:buFont typeface="Arial"/>
              <a:buChar char="⚬"/>
            </a:pPr>
            <a:r>
              <a:rPr lang="en-US" sz="3486">
                <a:solidFill>
                  <a:srgbClr val="28211B"/>
                </a:solidFill>
                <a:latin typeface="Now Bold"/>
              </a:rPr>
              <a:t>The middle servo motor will adjust its position to reach specific rows on the keyboard.</a:t>
            </a:r>
          </a:p>
          <a:p>
            <a:pPr marL="709460" lvl="1" indent="-354730">
              <a:lnSpc>
                <a:spcPts val="4600"/>
              </a:lnSpc>
              <a:buAutoNum type="arabicPeriod"/>
            </a:pPr>
            <a:r>
              <a:rPr lang="en-US" sz="3286">
                <a:solidFill>
                  <a:srgbClr val="0B48A4"/>
                </a:solidFill>
                <a:latin typeface="Now Bold"/>
              </a:rPr>
              <a:t>Key Pressing Action:</a:t>
            </a:r>
          </a:p>
          <a:p>
            <a:pPr marL="1462099" lvl="2" indent="-487366">
              <a:lnSpc>
                <a:spcPts val="4740"/>
              </a:lnSpc>
              <a:buFont typeface="Arial"/>
              <a:buChar char="⚬"/>
            </a:pPr>
            <a:r>
              <a:rPr lang="en-US" sz="3386">
                <a:solidFill>
                  <a:srgbClr val="28211B"/>
                </a:solidFill>
                <a:latin typeface="Now Bold"/>
              </a:rPr>
              <a:t>The top servo motor will be responsible for accurately pressing the keys on the keyboard.</a:t>
            </a:r>
          </a:p>
          <a:p>
            <a:pPr>
              <a:lnSpc>
                <a:spcPts val="4180"/>
              </a:lnSpc>
            </a:pPr>
            <a:endParaRPr lang="en-US" sz="3386">
              <a:solidFill>
                <a:srgbClr val="28211B"/>
              </a:solidFill>
              <a:latin typeface="Now Bold"/>
            </a:endParaRPr>
          </a:p>
        </p:txBody>
      </p:sp>
      <p:sp>
        <p:nvSpPr>
          <p:cNvPr id="6" name="Freeform 6"/>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4"/>
            <a:stretch>
              <a:fillRect l="1220" t="-6739" r="-37"/>
            </a:stretch>
          </a:blipFill>
        </p:spPr>
      </p:sp>
      <p:sp>
        <p:nvSpPr>
          <p:cNvPr id="7" name="Freeform 7"/>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5"/>
            <a:stretch>
              <a:fillRect b="-101"/>
            </a:stretch>
          </a:blipFill>
        </p:spPr>
      </p:sp>
      <p:sp>
        <p:nvSpPr>
          <p:cNvPr id="8" name="TextBox 8"/>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9" name="AutoShape 9"/>
          <p:cNvSpPr/>
          <p:nvPr/>
        </p:nvSpPr>
        <p:spPr>
          <a:xfrm flipV="1">
            <a:off x="913832" y="1789510"/>
            <a:ext cx="16365237" cy="0"/>
          </a:xfrm>
          <a:prstGeom prst="line">
            <a:avLst/>
          </a:prstGeom>
          <a:ln w="57150" cap="rnd">
            <a:solidFill>
              <a:srgbClr val="FF660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907324" y="1831499"/>
            <a:ext cx="8380676" cy="7462660"/>
          </a:xfrm>
          <a:custGeom>
            <a:avLst/>
            <a:gdLst/>
            <a:ahLst/>
            <a:cxnLst/>
            <a:rect l="l" t="t" r="r" b="b"/>
            <a:pathLst>
              <a:path w="8380676" h="7462660">
                <a:moveTo>
                  <a:pt x="0" y="0"/>
                </a:moveTo>
                <a:lnTo>
                  <a:pt x="8380676" y="0"/>
                </a:lnTo>
                <a:lnTo>
                  <a:pt x="8380676" y="7462659"/>
                </a:lnTo>
                <a:lnTo>
                  <a:pt x="0" y="7462659"/>
                </a:lnTo>
                <a:lnTo>
                  <a:pt x="0" y="0"/>
                </a:lnTo>
                <a:close/>
              </a:path>
            </a:pathLst>
          </a:custGeom>
          <a:blipFill>
            <a:blip r:embed="rId2"/>
            <a:stretch>
              <a:fillRect l="-9471" r="-19522"/>
            </a:stretch>
          </a:blipFill>
        </p:spPr>
      </p:sp>
      <p:sp>
        <p:nvSpPr>
          <p:cNvPr id="3" name="TextBox 3"/>
          <p:cNvSpPr txBox="1"/>
          <p:nvPr/>
        </p:nvSpPr>
        <p:spPr>
          <a:xfrm>
            <a:off x="4369182" y="2625477"/>
            <a:ext cx="2066344" cy="1835785"/>
          </a:xfrm>
          <a:prstGeom prst="rect">
            <a:avLst/>
          </a:prstGeom>
        </p:spPr>
        <p:txBody>
          <a:bodyPr lIns="0" tIns="0" rIns="0" bIns="0" rtlCol="0" anchor="t">
            <a:spAutoFit/>
          </a:bodyPr>
          <a:lstStyle/>
          <a:p>
            <a:pPr algn="ctr">
              <a:lnSpc>
                <a:spcPts val="7279"/>
              </a:lnSpc>
            </a:pPr>
            <a:r>
              <a:rPr lang="en-US" sz="5199">
                <a:solidFill>
                  <a:srgbClr val="000000"/>
                </a:solidFill>
                <a:latin typeface="Lovelace Bold"/>
              </a:rPr>
              <a:t>Input</a:t>
            </a:r>
          </a:p>
          <a:p>
            <a:pPr algn="ctr">
              <a:lnSpc>
                <a:spcPts val="7279"/>
              </a:lnSpc>
              <a:spcBef>
                <a:spcPct val="0"/>
              </a:spcBef>
            </a:pPr>
            <a:endParaRPr lang="en-US" sz="5199">
              <a:solidFill>
                <a:srgbClr val="000000"/>
              </a:solidFill>
              <a:latin typeface="Lovelace Bold"/>
            </a:endParaRPr>
          </a:p>
        </p:txBody>
      </p:sp>
      <p:sp>
        <p:nvSpPr>
          <p:cNvPr id="4" name="TextBox 4"/>
          <p:cNvSpPr txBox="1"/>
          <p:nvPr/>
        </p:nvSpPr>
        <p:spPr>
          <a:xfrm>
            <a:off x="3329" y="4394587"/>
            <a:ext cx="10798051" cy="580390"/>
          </a:xfrm>
          <a:prstGeom prst="rect">
            <a:avLst/>
          </a:prstGeom>
        </p:spPr>
        <p:txBody>
          <a:bodyPr lIns="0" tIns="0" rIns="0" bIns="0" rtlCol="0" anchor="t">
            <a:spAutoFit/>
          </a:bodyPr>
          <a:lstStyle/>
          <a:p>
            <a:pPr algn="ctr">
              <a:lnSpc>
                <a:spcPts val="4759"/>
              </a:lnSpc>
            </a:pPr>
            <a:r>
              <a:rPr lang="en-US" sz="3399">
                <a:solidFill>
                  <a:srgbClr val="000000"/>
                </a:solidFill>
                <a:latin typeface="Baskerville Display PT"/>
              </a:rPr>
              <a:t>Input is given in the form of voice through NLP</a:t>
            </a:r>
          </a:p>
        </p:txBody>
      </p:sp>
      <p:sp>
        <p:nvSpPr>
          <p:cNvPr id="5" name="TextBox 5"/>
          <p:cNvSpPr txBox="1"/>
          <p:nvPr/>
        </p:nvSpPr>
        <p:spPr>
          <a:xfrm>
            <a:off x="1349824" y="5653886"/>
            <a:ext cx="8105061" cy="911860"/>
          </a:xfrm>
          <a:prstGeom prst="rect">
            <a:avLst/>
          </a:prstGeom>
        </p:spPr>
        <p:txBody>
          <a:bodyPr lIns="0" tIns="0" rIns="0" bIns="0" rtlCol="0" anchor="t">
            <a:spAutoFit/>
          </a:bodyPr>
          <a:lstStyle/>
          <a:p>
            <a:pPr algn="ctr">
              <a:lnSpc>
                <a:spcPts val="7279"/>
              </a:lnSpc>
            </a:pPr>
            <a:r>
              <a:rPr lang="en-US" sz="5199">
                <a:solidFill>
                  <a:srgbClr val="000000"/>
                </a:solidFill>
                <a:latin typeface="Lovelace Bold"/>
              </a:rPr>
              <a:t>Output</a:t>
            </a:r>
          </a:p>
        </p:txBody>
      </p:sp>
      <p:sp>
        <p:nvSpPr>
          <p:cNvPr id="6" name="TextBox 6"/>
          <p:cNvSpPr txBox="1"/>
          <p:nvPr/>
        </p:nvSpPr>
        <p:spPr>
          <a:xfrm>
            <a:off x="1802263" y="7477760"/>
            <a:ext cx="8105061" cy="1780540"/>
          </a:xfrm>
          <a:prstGeom prst="rect">
            <a:avLst/>
          </a:prstGeom>
        </p:spPr>
        <p:txBody>
          <a:bodyPr lIns="0" tIns="0" rIns="0" bIns="0" rtlCol="0" anchor="t">
            <a:spAutoFit/>
          </a:bodyPr>
          <a:lstStyle/>
          <a:p>
            <a:pPr algn="ctr">
              <a:lnSpc>
                <a:spcPts val="4759"/>
              </a:lnSpc>
            </a:pPr>
            <a:r>
              <a:rPr lang="en-US" sz="3399">
                <a:solidFill>
                  <a:srgbClr val="000000"/>
                </a:solidFill>
                <a:latin typeface="Baskerville Display PT"/>
              </a:rPr>
              <a:t>Output is delivered by a robotic arm guided by servo motors</a:t>
            </a:r>
          </a:p>
          <a:p>
            <a:pPr algn="ctr">
              <a:lnSpc>
                <a:spcPts val="4759"/>
              </a:lnSpc>
            </a:pPr>
            <a:endParaRPr lang="en-US" sz="3399">
              <a:solidFill>
                <a:srgbClr val="000000"/>
              </a:solidFill>
              <a:latin typeface="Baskerville Display PT"/>
            </a:endParaRPr>
          </a:p>
        </p:txBody>
      </p:sp>
      <p:sp>
        <p:nvSpPr>
          <p:cNvPr id="7" name="Freeform 7"/>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3"/>
            <a:stretch>
              <a:fillRect l="1220" t="-6739" r="-37"/>
            </a:stretch>
          </a:blipFill>
        </p:spPr>
      </p:sp>
      <p:sp>
        <p:nvSpPr>
          <p:cNvPr id="8" name="Freeform 8"/>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4"/>
            <a:stretch>
              <a:fillRect b="-101"/>
            </a:stretch>
          </a:blipFill>
        </p:spPr>
      </p:sp>
      <p:sp>
        <p:nvSpPr>
          <p:cNvPr id="9" name="TextBox 9"/>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10" name="AutoShape 10"/>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11" name="TextBox 11"/>
          <p:cNvSpPr txBox="1"/>
          <p:nvPr/>
        </p:nvSpPr>
        <p:spPr>
          <a:xfrm>
            <a:off x="4887854" y="923984"/>
            <a:ext cx="8475940" cy="695325"/>
          </a:xfrm>
          <a:prstGeom prst="rect">
            <a:avLst/>
          </a:prstGeom>
        </p:spPr>
        <p:txBody>
          <a:bodyPr lIns="0" tIns="0" rIns="0" bIns="0" rtlCol="0" anchor="t">
            <a:spAutoFit/>
          </a:bodyPr>
          <a:lstStyle/>
          <a:p>
            <a:pPr algn="ctr">
              <a:lnSpc>
                <a:spcPts val="5399"/>
              </a:lnSpc>
              <a:spcBef>
                <a:spcPct val="0"/>
              </a:spcBef>
            </a:pPr>
            <a:r>
              <a:rPr lang="en-US" sz="4499">
                <a:solidFill>
                  <a:srgbClr val="000000"/>
                </a:solidFill>
                <a:latin typeface="Arimo"/>
              </a:rPr>
              <a:t>DATA INPUT OUTPUT FORMAT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0459" y="2122255"/>
            <a:ext cx="10614321" cy="7131616"/>
          </a:xfrm>
          <a:prstGeom prst="rect">
            <a:avLst/>
          </a:prstGeom>
        </p:spPr>
        <p:txBody>
          <a:bodyPr lIns="0" tIns="0" rIns="0" bIns="0" rtlCol="0" anchor="t">
            <a:spAutoFit/>
          </a:bodyPr>
          <a:lstStyle/>
          <a:p>
            <a:pPr algn="just">
              <a:lnSpc>
                <a:spcPts val="3818"/>
              </a:lnSpc>
            </a:pPr>
            <a:r>
              <a:rPr lang="en-US" sz="2727">
                <a:solidFill>
                  <a:srgbClr val="000000"/>
                </a:solidFill>
                <a:latin typeface="Canva Sans"/>
              </a:rPr>
              <a:t>1. </a:t>
            </a:r>
            <a:r>
              <a:rPr lang="en-US" sz="2727">
                <a:solidFill>
                  <a:srgbClr val="000000"/>
                </a:solidFill>
                <a:latin typeface="Canva Sans Bold"/>
              </a:rPr>
              <a:t>Programming Logic</a:t>
            </a:r>
          </a:p>
          <a:p>
            <a:pPr algn="just">
              <a:lnSpc>
                <a:spcPts val="3818"/>
              </a:lnSpc>
            </a:pPr>
            <a:r>
              <a:rPr lang="en-US" sz="2727">
                <a:solidFill>
                  <a:srgbClr val="000000"/>
                </a:solidFill>
                <a:latin typeface="Canva Sans"/>
              </a:rPr>
              <a:t>   - Determine the correct positioning of the robotic</a:t>
            </a:r>
          </a:p>
          <a:p>
            <a:pPr algn="just">
              <a:lnSpc>
                <a:spcPts val="3818"/>
              </a:lnSpc>
            </a:pPr>
            <a:r>
              <a:rPr lang="en-US" sz="2727">
                <a:solidFill>
                  <a:srgbClr val="000000"/>
                </a:solidFill>
                <a:latin typeface="Canva Sans"/>
              </a:rPr>
              <a:t>     arm for typing letters.</a:t>
            </a:r>
          </a:p>
          <a:p>
            <a:pPr algn="just">
              <a:lnSpc>
                <a:spcPts val="3818"/>
              </a:lnSpc>
            </a:pPr>
            <a:r>
              <a:rPr lang="en-US" sz="2727">
                <a:solidFill>
                  <a:srgbClr val="000000"/>
                </a:solidFill>
                <a:latin typeface="Canva Sans"/>
              </a:rPr>
              <a:t>   - Specify rotation angles for precise arm movement.</a:t>
            </a:r>
          </a:p>
          <a:p>
            <a:pPr algn="just">
              <a:lnSpc>
                <a:spcPts val="3818"/>
              </a:lnSpc>
            </a:pPr>
            <a:r>
              <a:rPr lang="en-US" sz="2727">
                <a:solidFill>
                  <a:srgbClr val="000000"/>
                </a:solidFill>
                <a:latin typeface="Canva Sans"/>
              </a:rPr>
              <a:t>2. </a:t>
            </a:r>
            <a:r>
              <a:rPr lang="en-US" sz="2727">
                <a:solidFill>
                  <a:srgbClr val="000000"/>
                </a:solidFill>
                <a:latin typeface="Canva Sans Bold"/>
              </a:rPr>
              <a:t>Keyboard Mapping</a:t>
            </a:r>
          </a:p>
          <a:p>
            <a:pPr algn="just">
              <a:lnSpc>
                <a:spcPts val="3818"/>
              </a:lnSpc>
            </a:pPr>
            <a:r>
              <a:rPr lang="en-US" sz="2727">
                <a:solidFill>
                  <a:srgbClr val="000000"/>
                </a:solidFill>
                <a:latin typeface="Canva Sans"/>
              </a:rPr>
              <a:t>   - Each letter corresponds to a specific angle.</a:t>
            </a:r>
          </a:p>
          <a:p>
            <a:pPr algn="just">
              <a:lnSpc>
                <a:spcPts val="3818"/>
              </a:lnSpc>
            </a:pPr>
            <a:r>
              <a:rPr lang="en-US" sz="2727">
                <a:solidFill>
                  <a:srgbClr val="000000"/>
                </a:solidFill>
                <a:latin typeface="Canva Sans"/>
              </a:rPr>
              <a:t>   - Map angles to keyboard keys.</a:t>
            </a:r>
          </a:p>
          <a:p>
            <a:pPr algn="just">
              <a:lnSpc>
                <a:spcPts val="3818"/>
              </a:lnSpc>
            </a:pPr>
            <a:r>
              <a:rPr lang="en-US" sz="2727">
                <a:solidFill>
                  <a:srgbClr val="000000"/>
                </a:solidFill>
                <a:latin typeface="Canva Sans"/>
              </a:rPr>
              <a:t>3.  </a:t>
            </a:r>
            <a:r>
              <a:rPr lang="en-US" sz="2727">
                <a:solidFill>
                  <a:srgbClr val="000000"/>
                </a:solidFill>
                <a:latin typeface="Canva Sans Bold"/>
              </a:rPr>
              <a:t>Typing Process</a:t>
            </a:r>
          </a:p>
          <a:p>
            <a:pPr algn="just">
              <a:lnSpc>
                <a:spcPts val="3818"/>
              </a:lnSpc>
            </a:pPr>
            <a:r>
              <a:rPr lang="en-US" sz="2727">
                <a:solidFill>
                  <a:srgbClr val="000000"/>
                </a:solidFill>
                <a:latin typeface="Canva Sans"/>
              </a:rPr>
              <a:t>   - Achieve the exact angle for a specific letter.</a:t>
            </a:r>
          </a:p>
          <a:p>
            <a:pPr algn="just">
              <a:lnSpc>
                <a:spcPts val="3818"/>
              </a:lnSpc>
            </a:pPr>
            <a:r>
              <a:rPr lang="en-US" sz="2727">
                <a:solidFill>
                  <a:srgbClr val="000000"/>
                </a:solidFill>
                <a:latin typeface="Canva Sans"/>
              </a:rPr>
              <a:t>   - Robotic arm moves downward to press the key.</a:t>
            </a:r>
          </a:p>
          <a:p>
            <a:pPr algn="just">
              <a:lnSpc>
                <a:spcPts val="3818"/>
              </a:lnSpc>
            </a:pPr>
            <a:r>
              <a:rPr lang="en-US" sz="2727">
                <a:solidFill>
                  <a:srgbClr val="000000"/>
                </a:solidFill>
                <a:latin typeface="Canva Sans"/>
              </a:rPr>
              <a:t>   - Followed by an upward motion to return to initial position.</a:t>
            </a:r>
          </a:p>
          <a:p>
            <a:pPr algn="just">
              <a:lnSpc>
                <a:spcPts val="3818"/>
              </a:lnSpc>
            </a:pPr>
            <a:r>
              <a:rPr lang="en-US" sz="2727">
                <a:solidFill>
                  <a:srgbClr val="000000"/>
                </a:solidFill>
                <a:latin typeface="Canva Sans"/>
              </a:rPr>
              <a:t>4</a:t>
            </a:r>
            <a:r>
              <a:rPr lang="en-US" sz="2727">
                <a:solidFill>
                  <a:srgbClr val="000000"/>
                </a:solidFill>
                <a:latin typeface="Canva Sans Bold"/>
              </a:rPr>
              <a:t>. Letter Sequencing</a:t>
            </a:r>
          </a:p>
          <a:p>
            <a:pPr algn="just">
              <a:lnSpc>
                <a:spcPts val="3818"/>
              </a:lnSpc>
            </a:pPr>
            <a:r>
              <a:rPr lang="en-US" sz="2727">
                <a:solidFill>
                  <a:srgbClr val="000000"/>
                </a:solidFill>
                <a:latin typeface="Canva Sans"/>
              </a:rPr>
              <a:t>   - Introduce a delay between consecutive letters.</a:t>
            </a:r>
          </a:p>
          <a:p>
            <a:pPr algn="just">
              <a:lnSpc>
                <a:spcPts val="3818"/>
              </a:lnSpc>
            </a:pPr>
            <a:r>
              <a:rPr lang="en-US" sz="2727">
                <a:solidFill>
                  <a:srgbClr val="000000"/>
                </a:solidFill>
                <a:latin typeface="Canva Sans"/>
              </a:rPr>
              <a:t>   - Ensure correct key sequence without skipping alphabets.</a:t>
            </a:r>
          </a:p>
          <a:p>
            <a:pPr algn="just">
              <a:lnSpc>
                <a:spcPts val="3818"/>
              </a:lnSpc>
            </a:pPr>
            <a:endParaRPr lang="en-US" sz="2727">
              <a:solidFill>
                <a:srgbClr val="000000"/>
              </a:solidFill>
              <a:latin typeface="Canva Sans"/>
            </a:endParaRPr>
          </a:p>
        </p:txBody>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5" name="Freeform 5"/>
          <p:cNvSpPr/>
          <p:nvPr/>
        </p:nvSpPr>
        <p:spPr>
          <a:xfrm>
            <a:off x="10593862" y="2731325"/>
            <a:ext cx="7183987" cy="5970625"/>
          </a:xfrm>
          <a:custGeom>
            <a:avLst/>
            <a:gdLst/>
            <a:ahLst/>
            <a:cxnLst/>
            <a:rect l="l" t="t" r="r" b="b"/>
            <a:pathLst>
              <a:path w="7183987" h="5970625">
                <a:moveTo>
                  <a:pt x="0" y="0"/>
                </a:moveTo>
                <a:lnTo>
                  <a:pt x="7183987" y="0"/>
                </a:lnTo>
                <a:lnTo>
                  <a:pt x="7183987" y="5970625"/>
                </a:lnTo>
                <a:lnTo>
                  <a:pt x="0" y="5970625"/>
                </a:lnTo>
                <a:lnTo>
                  <a:pt x="0" y="0"/>
                </a:lnTo>
                <a:close/>
              </a:path>
            </a:pathLst>
          </a:custGeom>
          <a:blipFill>
            <a:blip r:embed="rId4"/>
            <a:stretch>
              <a:fillRect l="-12332" r="-12332"/>
            </a:stretch>
          </a:blipFill>
        </p:spPr>
      </p:sp>
      <p:sp>
        <p:nvSpPr>
          <p:cNvPr id="6" name="TextBox 6"/>
          <p:cNvSpPr txBox="1"/>
          <p:nvPr/>
        </p:nvSpPr>
        <p:spPr>
          <a:xfrm>
            <a:off x="6502334" y="253323"/>
            <a:ext cx="5756651" cy="1190875"/>
          </a:xfrm>
          <a:prstGeom prst="rect">
            <a:avLst/>
          </a:prstGeom>
        </p:spPr>
        <p:txBody>
          <a:bodyPr lIns="0" tIns="0" rIns="0" bIns="0" rtlCol="0" anchor="t">
            <a:spAutoFit/>
          </a:bodyPr>
          <a:lstStyle/>
          <a:p>
            <a:pPr algn="ctr">
              <a:lnSpc>
                <a:spcPts val="9722"/>
              </a:lnSpc>
            </a:pPr>
            <a:r>
              <a:rPr lang="en-US" sz="6944">
                <a:solidFill>
                  <a:srgbClr val="000000"/>
                </a:solidFill>
                <a:latin typeface="Canva Sans Bold"/>
              </a:rPr>
              <a:t>Methodology</a:t>
            </a:r>
          </a:p>
        </p:txBody>
      </p:sp>
      <p:sp>
        <p:nvSpPr>
          <p:cNvPr id="7" name="TextBox 7"/>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8" name="AutoShape 8"/>
          <p:cNvSpPr/>
          <p:nvPr/>
        </p:nvSpPr>
        <p:spPr>
          <a:xfrm flipV="1">
            <a:off x="913832" y="1789510"/>
            <a:ext cx="16365237" cy="0"/>
          </a:xfrm>
          <a:prstGeom prst="line">
            <a:avLst/>
          </a:prstGeom>
          <a:ln w="57150" cap="rnd">
            <a:solidFill>
              <a:srgbClr val="FF6600"/>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5" name="Freeform 5"/>
          <p:cNvSpPr/>
          <p:nvPr/>
        </p:nvSpPr>
        <p:spPr>
          <a:xfrm>
            <a:off x="10942302" y="4360658"/>
            <a:ext cx="7062329" cy="3467823"/>
          </a:xfrm>
          <a:custGeom>
            <a:avLst/>
            <a:gdLst/>
            <a:ahLst/>
            <a:cxnLst/>
            <a:rect l="l" t="t" r="r" b="b"/>
            <a:pathLst>
              <a:path w="7062329" h="3467823">
                <a:moveTo>
                  <a:pt x="0" y="0"/>
                </a:moveTo>
                <a:lnTo>
                  <a:pt x="7062328" y="0"/>
                </a:lnTo>
                <a:lnTo>
                  <a:pt x="7062328" y="3467823"/>
                </a:lnTo>
                <a:lnTo>
                  <a:pt x="0" y="3467823"/>
                </a:lnTo>
                <a:lnTo>
                  <a:pt x="0" y="0"/>
                </a:lnTo>
                <a:close/>
              </a:path>
            </a:pathLst>
          </a:custGeom>
          <a:blipFill>
            <a:blip r:embed="rId4"/>
            <a:stretch>
              <a:fillRect l="-2624" r="-2624"/>
            </a:stretch>
          </a:blipFill>
        </p:spPr>
      </p:sp>
      <p:sp>
        <p:nvSpPr>
          <p:cNvPr id="6" name="TextBox 6"/>
          <p:cNvSpPr txBox="1"/>
          <p:nvPr/>
        </p:nvSpPr>
        <p:spPr>
          <a:xfrm>
            <a:off x="6650785" y="403283"/>
            <a:ext cx="5970747"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AI Modules </a:t>
            </a:r>
          </a:p>
        </p:txBody>
      </p:sp>
      <p:sp>
        <p:nvSpPr>
          <p:cNvPr id="7" name="TextBox 7"/>
          <p:cNvSpPr txBox="1"/>
          <p:nvPr/>
        </p:nvSpPr>
        <p:spPr>
          <a:xfrm>
            <a:off x="199777" y="2135510"/>
            <a:ext cx="10620884" cy="7870494"/>
          </a:xfrm>
          <a:prstGeom prst="rect">
            <a:avLst/>
          </a:prstGeom>
        </p:spPr>
        <p:txBody>
          <a:bodyPr lIns="0" tIns="0" rIns="0" bIns="0" rtlCol="0" anchor="t">
            <a:spAutoFit/>
          </a:bodyPr>
          <a:lstStyle/>
          <a:p>
            <a:pPr marL="463940" lvl="1" indent="-231970" algn="ctr">
              <a:lnSpc>
                <a:spcPts val="3008"/>
              </a:lnSpc>
              <a:buAutoNum type="arabicPeriod"/>
            </a:pPr>
            <a:r>
              <a:rPr lang="en-US" sz="2148">
                <a:solidFill>
                  <a:srgbClr val="000000"/>
                </a:solidFill>
                <a:latin typeface="Lovelace Bold"/>
              </a:rPr>
              <a:t>Speech Recognition (speech_recognition): This module allows our script to recognize speech from audio input. In our script, it's imported as sr. The Recognizer class from this module is used to perform speech recognition. Specifically:</a:t>
            </a:r>
          </a:p>
          <a:p>
            <a:pPr marL="927879" lvl="2" indent="-309293" algn="ctr">
              <a:lnSpc>
                <a:spcPts val="3008"/>
              </a:lnSpc>
              <a:buFont typeface="Arial"/>
              <a:buChar char="⚬"/>
            </a:pPr>
            <a:r>
              <a:rPr lang="en-US" sz="2148">
                <a:solidFill>
                  <a:srgbClr val="000000"/>
                </a:solidFill>
                <a:latin typeface="Lovelace Bold"/>
              </a:rPr>
              <a:t>r = sr.Recognizer(): Initializes a recognizer object, which is used to recognize speech.</a:t>
            </a:r>
          </a:p>
          <a:p>
            <a:pPr marL="927879" lvl="2" indent="-309293" algn="ctr">
              <a:lnSpc>
                <a:spcPts val="3008"/>
              </a:lnSpc>
              <a:buFont typeface="Arial"/>
              <a:buChar char="⚬"/>
            </a:pPr>
            <a:r>
              <a:rPr lang="en-US" sz="2148">
                <a:solidFill>
                  <a:srgbClr val="000000"/>
                </a:solidFill>
                <a:latin typeface="Lovelace Bold"/>
              </a:rPr>
              <a:t>with sr.Microphone() as source2:: Sets up the microphone as the audio source for speech recognition.</a:t>
            </a:r>
          </a:p>
          <a:p>
            <a:pPr marL="927879" lvl="2" indent="-309293" algn="ctr">
              <a:lnSpc>
                <a:spcPts val="3008"/>
              </a:lnSpc>
              <a:buFont typeface="Arial"/>
              <a:buChar char="⚬"/>
            </a:pPr>
            <a:r>
              <a:rPr lang="en-US" sz="2148">
                <a:solidFill>
                  <a:srgbClr val="000000"/>
                </a:solidFill>
                <a:latin typeface="Lovelace Bold"/>
              </a:rPr>
              <a:t>r.adjust_for_ambient_noise(source2, duration=0.2): Adjusts for ambient noise to improve recognition accuracy.</a:t>
            </a:r>
          </a:p>
          <a:p>
            <a:pPr marL="927879" lvl="2" indent="-309293" algn="ctr">
              <a:lnSpc>
                <a:spcPts val="3008"/>
              </a:lnSpc>
              <a:buFont typeface="Arial"/>
              <a:buChar char="⚬"/>
            </a:pPr>
            <a:r>
              <a:rPr lang="en-US" sz="2148">
                <a:solidFill>
                  <a:srgbClr val="000000"/>
                </a:solidFill>
                <a:latin typeface="Lovelace Bold"/>
              </a:rPr>
              <a:t>audio2 = r.listen(source2): Records audio from the microphone.</a:t>
            </a:r>
          </a:p>
          <a:p>
            <a:pPr marL="927879" lvl="2" indent="-309293" algn="ctr">
              <a:lnSpc>
                <a:spcPts val="3008"/>
              </a:lnSpc>
              <a:buFont typeface="Arial"/>
              <a:buChar char="⚬"/>
            </a:pPr>
            <a:r>
              <a:rPr lang="en-US" sz="2148">
                <a:solidFill>
                  <a:srgbClr val="000000"/>
                </a:solidFill>
                <a:latin typeface="Lovelace Bold"/>
              </a:rPr>
              <a:t>MyText = r.recognize_google(audio2): Uses Google's speech recognition service to transcribe the recorded audio into text.</a:t>
            </a:r>
          </a:p>
          <a:p>
            <a:pPr marL="463940" lvl="1" indent="-231970" algn="ctr">
              <a:lnSpc>
                <a:spcPts val="3008"/>
              </a:lnSpc>
              <a:buAutoNum type="arabicPeriod"/>
            </a:pPr>
            <a:r>
              <a:rPr lang="en-US" sz="2148">
                <a:solidFill>
                  <a:srgbClr val="000000"/>
                </a:solidFill>
                <a:latin typeface="Lovelace Bold"/>
              </a:rPr>
              <a:t>Text-to-Speech (pyttsx3): pyttsx3 is used for converting text into speech. This module is used for providing audible feedback to the user. In our script:</a:t>
            </a:r>
          </a:p>
          <a:p>
            <a:pPr marL="927879" lvl="2" indent="-309293" algn="ctr">
              <a:lnSpc>
                <a:spcPts val="3008"/>
              </a:lnSpc>
              <a:buFont typeface="Arial"/>
              <a:buChar char="⚬"/>
            </a:pPr>
            <a:r>
              <a:rPr lang="en-US" sz="2148">
                <a:solidFill>
                  <a:srgbClr val="000000"/>
                </a:solidFill>
                <a:latin typeface="Lovelace Bold"/>
              </a:rPr>
              <a:t>SpeakText(MyText): Initiates the text-to-speech conversion of the recognized text (MyText) and plays it back using the system's audio output.</a:t>
            </a:r>
          </a:p>
          <a:p>
            <a:pPr algn="ctr">
              <a:lnSpc>
                <a:spcPts val="3745"/>
              </a:lnSpc>
              <a:spcBef>
                <a:spcPct val="0"/>
              </a:spcBef>
            </a:pPr>
            <a:r>
              <a:rPr lang="en-US" sz="2675">
                <a:solidFill>
                  <a:srgbClr val="000000"/>
                </a:solidFill>
                <a:latin typeface="Lovelace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5" name="Freeform 5"/>
          <p:cNvSpPr/>
          <p:nvPr/>
        </p:nvSpPr>
        <p:spPr>
          <a:xfrm>
            <a:off x="10834719" y="1967603"/>
            <a:ext cx="5444254" cy="2655172"/>
          </a:xfrm>
          <a:custGeom>
            <a:avLst/>
            <a:gdLst/>
            <a:ahLst/>
            <a:cxnLst/>
            <a:rect l="l" t="t" r="r" b="b"/>
            <a:pathLst>
              <a:path w="5444254" h="2655172">
                <a:moveTo>
                  <a:pt x="0" y="0"/>
                </a:moveTo>
                <a:lnTo>
                  <a:pt x="5444254" y="0"/>
                </a:lnTo>
                <a:lnTo>
                  <a:pt x="5444254" y="2655172"/>
                </a:lnTo>
                <a:lnTo>
                  <a:pt x="0" y="2655172"/>
                </a:lnTo>
                <a:lnTo>
                  <a:pt x="0" y="0"/>
                </a:lnTo>
                <a:close/>
              </a:path>
            </a:pathLst>
          </a:custGeom>
          <a:blipFill>
            <a:blip r:embed="rId4"/>
            <a:stretch>
              <a:fillRect b="-46155"/>
            </a:stretch>
          </a:blipFill>
        </p:spPr>
      </p:sp>
      <p:sp>
        <p:nvSpPr>
          <p:cNvPr id="6" name="Freeform 6"/>
          <p:cNvSpPr/>
          <p:nvPr/>
        </p:nvSpPr>
        <p:spPr>
          <a:xfrm>
            <a:off x="12629680" y="4622775"/>
            <a:ext cx="5678083" cy="3087458"/>
          </a:xfrm>
          <a:custGeom>
            <a:avLst/>
            <a:gdLst/>
            <a:ahLst/>
            <a:cxnLst/>
            <a:rect l="l" t="t" r="r" b="b"/>
            <a:pathLst>
              <a:path w="5678083" h="3087458">
                <a:moveTo>
                  <a:pt x="0" y="0"/>
                </a:moveTo>
                <a:lnTo>
                  <a:pt x="5678084" y="0"/>
                </a:lnTo>
                <a:lnTo>
                  <a:pt x="5678084" y="3087457"/>
                </a:lnTo>
                <a:lnTo>
                  <a:pt x="0" y="3087457"/>
                </a:lnTo>
                <a:lnTo>
                  <a:pt x="0" y="0"/>
                </a:lnTo>
                <a:close/>
              </a:path>
            </a:pathLst>
          </a:custGeom>
          <a:blipFill>
            <a:blip r:embed="rId5"/>
            <a:stretch>
              <a:fillRect/>
            </a:stretch>
          </a:blipFill>
        </p:spPr>
      </p:sp>
      <p:sp>
        <p:nvSpPr>
          <p:cNvPr id="7" name="Freeform 7"/>
          <p:cNvSpPr/>
          <p:nvPr/>
        </p:nvSpPr>
        <p:spPr>
          <a:xfrm>
            <a:off x="10697787" y="7074338"/>
            <a:ext cx="5376290" cy="2455559"/>
          </a:xfrm>
          <a:custGeom>
            <a:avLst/>
            <a:gdLst/>
            <a:ahLst/>
            <a:cxnLst/>
            <a:rect l="l" t="t" r="r" b="b"/>
            <a:pathLst>
              <a:path w="5376290" h="2455559">
                <a:moveTo>
                  <a:pt x="0" y="0"/>
                </a:moveTo>
                <a:lnTo>
                  <a:pt x="5376291" y="0"/>
                </a:lnTo>
                <a:lnTo>
                  <a:pt x="5376291" y="2455559"/>
                </a:lnTo>
                <a:lnTo>
                  <a:pt x="0" y="2455559"/>
                </a:lnTo>
                <a:lnTo>
                  <a:pt x="0" y="0"/>
                </a:lnTo>
                <a:close/>
              </a:path>
            </a:pathLst>
          </a:custGeom>
          <a:blipFill>
            <a:blip r:embed="rId6"/>
            <a:stretch>
              <a:fillRect t="-23735" b="-57897"/>
            </a:stretch>
          </a:blipFill>
        </p:spPr>
      </p:sp>
      <p:sp>
        <p:nvSpPr>
          <p:cNvPr id="8" name="Freeform 8"/>
          <p:cNvSpPr/>
          <p:nvPr/>
        </p:nvSpPr>
        <p:spPr>
          <a:xfrm>
            <a:off x="13495300" y="8713463"/>
            <a:ext cx="4812463" cy="2104208"/>
          </a:xfrm>
          <a:custGeom>
            <a:avLst/>
            <a:gdLst/>
            <a:ahLst/>
            <a:cxnLst/>
            <a:rect l="l" t="t" r="r" b="b"/>
            <a:pathLst>
              <a:path w="4812463" h="2104208">
                <a:moveTo>
                  <a:pt x="0" y="0"/>
                </a:moveTo>
                <a:lnTo>
                  <a:pt x="4812464" y="0"/>
                </a:lnTo>
                <a:lnTo>
                  <a:pt x="4812464" y="2104209"/>
                </a:lnTo>
                <a:lnTo>
                  <a:pt x="0" y="2104209"/>
                </a:lnTo>
                <a:lnTo>
                  <a:pt x="0" y="0"/>
                </a:lnTo>
                <a:close/>
              </a:path>
            </a:pathLst>
          </a:custGeom>
          <a:blipFill>
            <a:blip r:embed="rId7"/>
            <a:stretch>
              <a:fillRect/>
            </a:stretch>
          </a:blipFill>
        </p:spPr>
      </p:sp>
      <p:sp>
        <p:nvSpPr>
          <p:cNvPr id="9" name="TextBox 9"/>
          <p:cNvSpPr txBox="1"/>
          <p:nvPr/>
        </p:nvSpPr>
        <p:spPr>
          <a:xfrm>
            <a:off x="6650785" y="403283"/>
            <a:ext cx="5970747"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Learning  </a:t>
            </a:r>
          </a:p>
        </p:txBody>
      </p:sp>
      <p:sp>
        <p:nvSpPr>
          <p:cNvPr id="10" name="TextBox 10"/>
          <p:cNvSpPr txBox="1"/>
          <p:nvPr/>
        </p:nvSpPr>
        <p:spPr>
          <a:xfrm>
            <a:off x="696006" y="2325778"/>
            <a:ext cx="10001781" cy="6871709"/>
          </a:xfrm>
          <a:prstGeom prst="rect">
            <a:avLst/>
          </a:prstGeom>
        </p:spPr>
        <p:txBody>
          <a:bodyPr lIns="0" tIns="0" rIns="0" bIns="0" rtlCol="0" anchor="t">
            <a:spAutoFit/>
          </a:bodyPr>
          <a:lstStyle/>
          <a:p>
            <a:pPr algn="ctr">
              <a:lnSpc>
                <a:spcPts val="2097"/>
              </a:lnSpc>
              <a:spcBef>
                <a:spcPct val="0"/>
              </a:spcBef>
            </a:pPr>
            <a:r>
              <a:rPr lang="en-US" sz="1747">
                <a:solidFill>
                  <a:srgbClr val="28211B"/>
                </a:solidFill>
                <a:latin typeface="Arimo"/>
              </a:rPr>
              <a:t>Speech Recognition Integration: Learning to integrate speech recognition functionality into a Python script. This involves understanding how to capture audio input from a microphone,.</a:t>
            </a:r>
          </a:p>
          <a:p>
            <a:pPr algn="ctr">
              <a:lnSpc>
                <a:spcPts val="2097"/>
              </a:lnSpc>
              <a:spcBef>
                <a:spcPct val="0"/>
              </a:spcBef>
            </a:pPr>
            <a:endParaRPr lang="en-US" sz="1747">
              <a:solidFill>
                <a:srgbClr val="28211B"/>
              </a:solidFill>
              <a:latin typeface="Arimo"/>
            </a:endParaRPr>
          </a:p>
          <a:p>
            <a:pPr algn="ctr">
              <a:lnSpc>
                <a:spcPts val="2097"/>
              </a:lnSpc>
              <a:spcBef>
                <a:spcPct val="0"/>
              </a:spcBef>
            </a:pPr>
            <a:endParaRPr lang="en-US" sz="1747">
              <a:solidFill>
                <a:srgbClr val="28211B"/>
              </a:solidFill>
              <a:latin typeface="Arimo"/>
            </a:endParaRPr>
          </a:p>
          <a:p>
            <a:pPr algn="ctr">
              <a:lnSpc>
                <a:spcPts val="2097"/>
              </a:lnSpc>
              <a:spcBef>
                <a:spcPct val="0"/>
              </a:spcBef>
            </a:pPr>
            <a:endParaRPr lang="en-US" sz="1747">
              <a:solidFill>
                <a:srgbClr val="28211B"/>
              </a:solidFill>
              <a:latin typeface="Arimo"/>
            </a:endParaRPr>
          </a:p>
          <a:p>
            <a:pPr algn="ctr">
              <a:lnSpc>
                <a:spcPts val="2097"/>
              </a:lnSpc>
              <a:spcBef>
                <a:spcPct val="0"/>
              </a:spcBef>
            </a:pPr>
            <a:r>
              <a:rPr lang="en-US" sz="1747">
                <a:solidFill>
                  <a:srgbClr val="28211B"/>
                </a:solidFill>
                <a:latin typeface="Arimo"/>
              </a:rPr>
              <a:t>Serial Communication with Arduino: Learning to establish serial communication between a Python script and an Arduino board. This involves configuring the serial port settings, sending data from Python to the Arduino, and receiving data from the Arduino in Python.</a:t>
            </a:r>
          </a:p>
          <a:p>
            <a:pPr algn="ctr">
              <a:lnSpc>
                <a:spcPts val="2097"/>
              </a:lnSpc>
              <a:spcBef>
                <a:spcPct val="0"/>
              </a:spcBef>
            </a:pPr>
            <a:endParaRPr lang="en-US" sz="1747">
              <a:solidFill>
                <a:srgbClr val="28211B"/>
              </a:solidFill>
              <a:latin typeface="Arimo"/>
            </a:endParaRPr>
          </a:p>
          <a:p>
            <a:pPr algn="ctr">
              <a:lnSpc>
                <a:spcPts val="2097"/>
              </a:lnSpc>
              <a:spcBef>
                <a:spcPct val="0"/>
              </a:spcBef>
            </a:pPr>
            <a:r>
              <a:rPr lang="en-US" sz="1747">
                <a:solidFill>
                  <a:srgbClr val="28211B"/>
                </a:solidFill>
                <a:latin typeface="Arimo"/>
              </a:rPr>
              <a:t>Arduino Programming for Motor Control: Understanding how to program an Arduino board to control servo motors. This includes initializing servo motor objects, setting servo positions based on received commands, and handling servo movements smoothly.</a:t>
            </a:r>
          </a:p>
          <a:p>
            <a:pPr algn="ctr">
              <a:lnSpc>
                <a:spcPts val="2097"/>
              </a:lnSpc>
              <a:spcBef>
                <a:spcPct val="0"/>
              </a:spcBef>
            </a:pPr>
            <a:endParaRPr lang="en-US" sz="1747">
              <a:solidFill>
                <a:srgbClr val="28211B"/>
              </a:solidFill>
              <a:latin typeface="Arimo"/>
            </a:endParaRPr>
          </a:p>
          <a:p>
            <a:pPr algn="ctr">
              <a:lnSpc>
                <a:spcPts val="2097"/>
              </a:lnSpc>
              <a:spcBef>
                <a:spcPct val="0"/>
              </a:spcBef>
            </a:pPr>
            <a:r>
              <a:rPr lang="en-US" sz="1747">
                <a:solidFill>
                  <a:srgbClr val="28211B"/>
                </a:solidFill>
                <a:latin typeface="Arimo"/>
              </a:rPr>
              <a:t>Error Handling: Learning to implement error handling mechanisms to gracefully handle exceptions and errors that may occur during runtime. This includes catching and handling specific types of errors, such as RequestError and UnknownValueError, in the speech recognition process.</a:t>
            </a:r>
          </a:p>
          <a:p>
            <a:pPr algn="ctr">
              <a:lnSpc>
                <a:spcPts val="2097"/>
              </a:lnSpc>
              <a:spcBef>
                <a:spcPct val="0"/>
              </a:spcBef>
            </a:pPr>
            <a:endParaRPr lang="en-US" sz="1747">
              <a:solidFill>
                <a:srgbClr val="28211B"/>
              </a:solidFill>
              <a:latin typeface="Arimo"/>
            </a:endParaRPr>
          </a:p>
          <a:p>
            <a:pPr algn="ctr">
              <a:lnSpc>
                <a:spcPts val="2097"/>
              </a:lnSpc>
              <a:spcBef>
                <a:spcPct val="0"/>
              </a:spcBef>
            </a:pPr>
            <a:r>
              <a:rPr lang="en-US" sz="1747">
                <a:solidFill>
                  <a:srgbClr val="28211B"/>
                </a:solidFill>
                <a:latin typeface="Arimo"/>
              </a:rPr>
              <a:t>Integration of Hardware and Software: Gaining experience in integrating hardware components (microphone, Arduino board, servo motors) with software components (Python script) to create a functioning system. This involves ensuring compatibility between hardware and software interfaces and troubleshooting any issues that arise during integration.</a:t>
            </a:r>
          </a:p>
          <a:p>
            <a:pPr algn="ctr">
              <a:lnSpc>
                <a:spcPts val="2097"/>
              </a:lnSpc>
              <a:spcBef>
                <a:spcPct val="0"/>
              </a:spcBef>
            </a:pPr>
            <a:endParaRPr lang="en-US" sz="1747">
              <a:solidFill>
                <a:srgbClr val="28211B"/>
              </a:solidFill>
              <a:latin typeface="Arimo"/>
            </a:endParaRPr>
          </a:p>
          <a:p>
            <a:pPr algn="ctr">
              <a:lnSpc>
                <a:spcPts val="2097"/>
              </a:lnSpc>
              <a:spcBef>
                <a:spcPct val="0"/>
              </a:spcBef>
            </a:pPr>
            <a:r>
              <a:rPr lang="en-US" sz="1747">
                <a:solidFill>
                  <a:srgbClr val="28211B"/>
                </a:solidFill>
                <a:latin typeface="Arimo"/>
              </a:rPr>
              <a:t>Iterative Development and Testing: Learning to iteratively develop and test the project by incrementally adding features, debugging code, and refining functionality based on testing results and user feedback. This involves a systematic approach to development, including writing code, testing it thoroughly, and making necessary adjustments.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3" name="Freeform 3"/>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4" name="TextBox 4"/>
          <p:cNvSpPr txBox="1"/>
          <p:nvPr/>
        </p:nvSpPr>
        <p:spPr>
          <a:xfrm>
            <a:off x="6718646" y="9783808"/>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5" name="AutoShape 5"/>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6" name="Freeform 6"/>
          <p:cNvSpPr/>
          <p:nvPr/>
        </p:nvSpPr>
        <p:spPr>
          <a:xfrm rot="-5400000">
            <a:off x="4902213" y="-659542"/>
            <a:ext cx="8093357" cy="13536291"/>
          </a:xfrm>
          <a:custGeom>
            <a:avLst/>
            <a:gdLst/>
            <a:ahLst/>
            <a:cxnLst/>
            <a:rect l="l" t="t" r="r" b="b"/>
            <a:pathLst>
              <a:path w="8093357" h="13536291">
                <a:moveTo>
                  <a:pt x="0" y="0"/>
                </a:moveTo>
                <a:lnTo>
                  <a:pt x="8093357" y="0"/>
                </a:lnTo>
                <a:lnTo>
                  <a:pt x="8093357" y="13536292"/>
                </a:lnTo>
                <a:lnTo>
                  <a:pt x="0" y="13536292"/>
                </a:lnTo>
                <a:lnTo>
                  <a:pt x="0" y="0"/>
                </a:lnTo>
                <a:close/>
              </a:path>
            </a:pathLst>
          </a:custGeom>
          <a:blipFill>
            <a:blip r:embed="rId4"/>
            <a:stretch>
              <a:fillRect l="-6816" r="-3928"/>
            </a:stretch>
          </a:blipFill>
        </p:spPr>
      </p:sp>
      <p:sp>
        <p:nvSpPr>
          <p:cNvPr id="7" name="TextBox 7"/>
          <p:cNvSpPr txBox="1"/>
          <p:nvPr/>
        </p:nvSpPr>
        <p:spPr>
          <a:xfrm>
            <a:off x="1706717" y="159703"/>
            <a:ext cx="14484350" cy="1419491"/>
          </a:xfrm>
          <a:prstGeom prst="rect">
            <a:avLst/>
          </a:prstGeom>
        </p:spPr>
        <p:txBody>
          <a:bodyPr lIns="0" tIns="0" rIns="0" bIns="0" rtlCol="0" anchor="t">
            <a:spAutoFit/>
          </a:bodyPr>
          <a:lstStyle/>
          <a:p>
            <a:pPr algn="ctr">
              <a:lnSpc>
                <a:spcPts val="12880"/>
              </a:lnSpc>
            </a:pPr>
            <a:r>
              <a:rPr lang="en-US" sz="5400" dirty="0">
                <a:solidFill>
                  <a:srgbClr val="000000"/>
                </a:solidFill>
                <a:latin typeface="Canva Sans Bold"/>
              </a:rPr>
              <a:t>FINAL LOOK OF PROJECT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4"/>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5"/>
            <a:stretch>
              <a:fillRect b="-101"/>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3354818" y="2573533"/>
            <a:ext cx="10855087" cy="6144389"/>
          </a:xfrm>
          <a:prstGeom prst="rect">
            <a:avLst/>
          </a:prstGeom>
        </p:spPr>
      </p:pic>
      <p:sp>
        <p:nvSpPr>
          <p:cNvPr id="6" name="TextBox 6"/>
          <p:cNvSpPr txBox="1"/>
          <p:nvPr/>
        </p:nvSpPr>
        <p:spPr>
          <a:xfrm>
            <a:off x="4835116" y="513556"/>
            <a:ext cx="7894491"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Working video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3631080" y="-1679346"/>
            <a:ext cx="11027084" cy="9042209"/>
          </a:xfrm>
          <a:custGeom>
            <a:avLst/>
            <a:gdLst/>
            <a:ahLst/>
            <a:cxnLst/>
            <a:rect l="l" t="t" r="r" b="b"/>
            <a:pathLst>
              <a:path w="11027084" h="9042209">
                <a:moveTo>
                  <a:pt x="11027083" y="0"/>
                </a:moveTo>
                <a:lnTo>
                  <a:pt x="0" y="0"/>
                </a:lnTo>
                <a:lnTo>
                  <a:pt x="0" y="9042209"/>
                </a:lnTo>
                <a:lnTo>
                  <a:pt x="11027083" y="9042209"/>
                </a:lnTo>
                <a:lnTo>
                  <a:pt x="1102708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89251" y="2271482"/>
            <a:ext cx="7294569" cy="6603849"/>
            <a:chOff x="0" y="0"/>
            <a:chExt cx="6350000" cy="5748721"/>
          </a:xfrm>
        </p:grpSpPr>
        <p:sp>
          <p:nvSpPr>
            <p:cNvPr id="4" name="Freeform 4"/>
            <p:cNvSpPr/>
            <p:nvPr/>
          </p:nvSpPr>
          <p:spPr>
            <a:xfrm>
              <a:off x="0" y="0"/>
              <a:ext cx="6350000" cy="5748722"/>
            </a:xfrm>
            <a:custGeom>
              <a:avLst/>
              <a:gdLst/>
              <a:ahLst/>
              <a:cxnLst/>
              <a:rect l="l" t="t" r="r" b="b"/>
              <a:pathLst>
                <a:path w="6350000" h="5748722">
                  <a:moveTo>
                    <a:pt x="6350000" y="2874395"/>
                  </a:moveTo>
                  <a:cubicBezTo>
                    <a:pt x="6350000" y="4461796"/>
                    <a:pt x="4928476" y="5748722"/>
                    <a:pt x="3175000" y="5748722"/>
                  </a:cubicBezTo>
                  <a:cubicBezTo>
                    <a:pt x="1421498" y="5748722"/>
                    <a:pt x="0" y="4461796"/>
                    <a:pt x="0" y="2874395"/>
                  </a:cubicBezTo>
                  <a:cubicBezTo>
                    <a:pt x="0" y="1286914"/>
                    <a:pt x="1421498" y="0"/>
                    <a:pt x="3175000" y="0"/>
                  </a:cubicBezTo>
                  <a:cubicBezTo>
                    <a:pt x="4928502" y="0"/>
                    <a:pt x="6350000" y="1286914"/>
                    <a:pt x="6350000" y="2874395"/>
                  </a:cubicBezTo>
                  <a:close/>
                </a:path>
              </a:pathLst>
            </a:custGeom>
            <a:blipFill>
              <a:blip r:embed="rId4"/>
              <a:stretch>
                <a:fillRect l="-35951" r="-35951"/>
              </a:stretch>
            </a:blipFill>
          </p:spPr>
        </p:sp>
      </p:grpSp>
      <p:sp>
        <p:nvSpPr>
          <p:cNvPr id="5" name="TextBox 5"/>
          <p:cNvSpPr txBox="1"/>
          <p:nvPr/>
        </p:nvSpPr>
        <p:spPr>
          <a:xfrm>
            <a:off x="9525060" y="2994158"/>
            <a:ext cx="7289676" cy="3921208"/>
          </a:xfrm>
          <a:prstGeom prst="rect">
            <a:avLst/>
          </a:prstGeom>
        </p:spPr>
        <p:txBody>
          <a:bodyPr lIns="0" tIns="0" rIns="0" bIns="0" rtlCol="0" anchor="t">
            <a:spAutoFit/>
          </a:bodyPr>
          <a:lstStyle/>
          <a:p>
            <a:pPr>
              <a:lnSpc>
                <a:spcPts val="7005"/>
              </a:lnSpc>
            </a:pPr>
            <a:r>
              <a:rPr lang="en-US" sz="7222" spc="845">
                <a:solidFill>
                  <a:srgbClr val="000000"/>
                </a:solidFill>
                <a:latin typeface="RoxboroughCF"/>
              </a:rPr>
              <a:t>KEYBOARD</a:t>
            </a:r>
          </a:p>
          <a:p>
            <a:pPr>
              <a:lnSpc>
                <a:spcPts val="7005"/>
              </a:lnSpc>
            </a:pPr>
            <a:endParaRPr lang="en-US" sz="7222" spc="845">
              <a:solidFill>
                <a:srgbClr val="000000"/>
              </a:solidFill>
              <a:latin typeface="RoxboroughCF"/>
            </a:endParaRPr>
          </a:p>
          <a:p>
            <a:pPr>
              <a:lnSpc>
                <a:spcPts val="7005"/>
              </a:lnSpc>
            </a:pPr>
            <a:r>
              <a:rPr lang="en-US" sz="7222" spc="845">
                <a:solidFill>
                  <a:srgbClr val="000000"/>
                </a:solidFill>
                <a:latin typeface="RoxboroughCF"/>
              </a:rPr>
              <a:t>TYPING BOT</a:t>
            </a:r>
          </a:p>
          <a:p>
            <a:pPr>
              <a:lnSpc>
                <a:spcPts val="9236"/>
              </a:lnSpc>
            </a:pPr>
            <a:endParaRPr lang="en-US" sz="7222" spc="845">
              <a:solidFill>
                <a:srgbClr val="000000"/>
              </a:solidFill>
              <a:latin typeface="RoxboroughCF"/>
            </a:endParaRPr>
          </a:p>
        </p:txBody>
      </p:sp>
      <p:sp>
        <p:nvSpPr>
          <p:cNvPr id="6" name="TextBox 6"/>
          <p:cNvSpPr txBox="1"/>
          <p:nvPr/>
        </p:nvSpPr>
        <p:spPr>
          <a:xfrm>
            <a:off x="9144000" y="6290619"/>
            <a:ext cx="8051796" cy="572457"/>
          </a:xfrm>
          <a:prstGeom prst="rect">
            <a:avLst/>
          </a:prstGeom>
        </p:spPr>
        <p:txBody>
          <a:bodyPr lIns="0" tIns="0" rIns="0" bIns="0" rtlCol="0" anchor="t">
            <a:spAutoFit/>
          </a:bodyPr>
          <a:lstStyle/>
          <a:p>
            <a:pPr algn="ctr">
              <a:lnSpc>
                <a:spcPts val="4672"/>
              </a:lnSpc>
            </a:pPr>
            <a:r>
              <a:rPr lang="en-US" sz="3337" spc="1461">
                <a:solidFill>
                  <a:srgbClr val="000000"/>
                </a:solidFill>
                <a:latin typeface="Open Sans"/>
              </a:rPr>
              <a:t>AI PROJECT 2024</a:t>
            </a:r>
          </a:p>
        </p:txBody>
      </p:sp>
      <p:sp>
        <p:nvSpPr>
          <p:cNvPr id="7" name="Freeform 7"/>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5"/>
            <a:stretch>
              <a:fillRect b="-101"/>
            </a:stretch>
          </a:blipFill>
        </p:spPr>
      </p:sp>
      <p:sp>
        <p:nvSpPr>
          <p:cNvPr id="8" name="TextBox 8"/>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261269" y="2676886"/>
            <a:ext cx="3998031" cy="4933227"/>
          </a:xfrm>
          <a:custGeom>
            <a:avLst/>
            <a:gdLst/>
            <a:ahLst/>
            <a:cxnLst/>
            <a:rect l="l" t="t" r="r" b="b"/>
            <a:pathLst>
              <a:path w="3998031" h="4933227">
                <a:moveTo>
                  <a:pt x="0" y="0"/>
                </a:moveTo>
                <a:lnTo>
                  <a:pt x="3998031" y="0"/>
                </a:lnTo>
                <a:lnTo>
                  <a:pt x="3998031" y="4933228"/>
                </a:lnTo>
                <a:lnTo>
                  <a:pt x="0" y="4933228"/>
                </a:lnTo>
                <a:lnTo>
                  <a:pt x="0" y="0"/>
                </a:lnTo>
                <a:close/>
              </a:path>
            </a:pathLst>
          </a:custGeom>
          <a:blipFill>
            <a:blip r:embed="rId2"/>
            <a:stretch>
              <a:fillRect l="-21720" r="-1671"/>
            </a:stretch>
          </a:blipFill>
          <a:ln w="38100" cap="rnd">
            <a:solidFill>
              <a:srgbClr val="000000"/>
            </a:solidFill>
            <a:prstDash val="solid"/>
            <a:round/>
          </a:ln>
        </p:spPr>
      </p:sp>
      <p:sp>
        <p:nvSpPr>
          <p:cNvPr id="3" name="TextBox 3"/>
          <p:cNvSpPr txBox="1"/>
          <p:nvPr/>
        </p:nvSpPr>
        <p:spPr>
          <a:xfrm>
            <a:off x="913832" y="3059376"/>
            <a:ext cx="11819737" cy="4262317"/>
          </a:xfrm>
          <a:prstGeom prst="rect">
            <a:avLst/>
          </a:prstGeom>
        </p:spPr>
        <p:txBody>
          <a:bodyPr lIns="0" tIns="0" rIns="0" bIns="0" rtlCol="0" anchor="t">
            <a:spAutoFit/>
          </a:bodyPr>
          <a:lstStyle/>
          <a:p>
            <a:pPr>
              <a:lnSpc>
                <a:spcPts val="5679"/>
              </a:lnSpc>
            </a:pPr>
            <a:r>
              <a:rPr lang="en-US" sz="4056">
                <a:solidFill>
                  <a:srgbClr val="504C44"/>
                </a:solidFill>
                <a:latin typeface="Inter"/>
              </a:rPr>
              <a:t>This project focuses on constructing a voice-controlled typing robot. The robot receives human speech as inputs via a microphone, which are then processed through an Arduino microcontroller. The output is produced by a robotic arm, guided by a servo motor.</a:t>
            </a:r>
          </a:p>
        </p:txBody>
      </p:sp>
      <p:sp>
        <p:nvSpPr>
          <p:cNvPr id="4" name="TextBox 4"/>
          <p:cNvSpPr txBox="1"/>
          <p:nvPr/>
        </p:nvSpPr>
        <p:spPr>
          <a:xfrm>
            <a:off x="2097868" y="876359"/>
            <a:ext cx="12320314" cy="669925"/>
          </a:xfrm>
          <a:prstGeom prst="rect">
            <a:avLst/>
          </a:prstGeom>
        </p:spPr>
        <p:txBody>
          <a:bodyPr lIns="0" tIns="0" rIns="0" bIns="0" rtlCol="0" anchor="t">
            <a:spAutoFit/>
          </a:bodyPr>
          <a:lstStyle/>
          <a:p>
            <a:pPr algn="ctr">
              <a:lnSpc>
                <a:spcPts val="5599"/>
              </a:lnSpc>
            </a:pPr>
            <a:r>
              <a:rPr lang="en-US" sz="3999" spc="799">
                <a:solidFill>
                  <a:srgbClr val="504C44"/>
                </a:solidFill>
                <a:latin typeface="Baskerville Display PT"/>
              </a:rPr>
              <a:t> problem statement</a:t>
            </a:r>
          </a:p>
        </p:txBody>
      </p:sp>
      <p:sp>
        <p:nvSpPr>
          <p:cNvPr id="5" name="Freeform 5"/>
          <p:cNvSpPr/>
          <p:nvPr/>
        </p:nvSpPr>
        <p:spPr>
          <a:xfrm rot="-40518">
            <a:off x="259154"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3"/>
            <a:stretch>
              <a:fillRect l="1220" t="-6739" r="-37"/>
            </a:stretch>
          </a:blipFill>
        </p:spPr>
      </p:sp>
      <p:sp>
        <p:nvSpPr>
          <p:cNvPr id="6" name="Freeform 6"/>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4"/>
            <a:stretch>
              <a:fillRect b="-101"/>
            </a:stretch>
          </a:blipFill>
        </p:spPr>
      </p:sp>
      <p:sp>
        <p:nvSpPr>
          <p:cNvPr id="7" name="TextBox 7"/>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8" name="AutoShape 8"/>
          <p:cNvSpPr/>
          <p:nvPr/>
        </p:nvSpPr>
        <p:spPr>
          <a:xfrm flipV="1">
            <a:off x="913832" y="1789510"/>
            <a:ext cx="16365237" cy="0"/>
          </a:xfrm>
          <a:prstGeom prst="line">
            <a:avLst/>
          </a:prstGeom>
          <a:ln w="57150" cap="rnd">
            <a:solidFill>
              <a:srgbClr val="FF66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69745" y="2071114"/>
            <a:ext cx="7395707" cy="7141782"/>
          </a:xfrm>
          <a:custGeom>
            <a:avLst/>
            <a:gdLst/>
            <a:ahLst/>
            <a:cxnLst/>
            <a:rect l="l" t="t" r="r" b="b"/>
            <a:pathLst>
              <a:path w="7395707" h="7141782">
                <a:moveTo>
                  <a:pt x="0" y="0"/>
                </a:moveTo>
                <a:lnTo>
                  <a:pt x="7395707" y="0"/>
                </a:lnTo>
                <a:lnTo>
                  <a:pt x="7395707" y="7141782"/>
                </a:lnTo>
                <a:lnTo>
                  <a:pt x="0" y="7141782"/>
                </a:lnTo>
                <a:lnTo>
                  <a:pt x="0" y="0"/>
                </a:lnTo>
                <a:close/>
              </a:path>
            </a:pathLst>
          </a:custGeom>
          <a:blipFill>
            <a:blip r:embed="rId2"/>
            <a:stretch>
              <a:fillRect l="-14934" r="-11883"/>
            </a:stretch>
          </a:blipFill>
          <a:ln w="9525" cap="rnd">
            <a:solidFill>
              <a:srgbClr val="FF6600"/>
            </a:solidFill>
            <a:prstDash val="solid"/>
            <a:round/>
          </a:ln>
        </p:spPr>
      </p:sp>
      <p:sp>
        <p:nvSpPr>
          <p:cNvPr id="3" name="TextBox 3"/>
          <p:cNvSpPr txBox="1"/>
          <p:nvPr/>
        </p:nvSpPr>
        <p:spPr>
          <a:xfrm>
            <a:off x="6274111" y="569040"/>
            <a:ext cx="4857433" cy="1113791"/>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latin typeface="Lovelace"/>
              </a:rPr>
              <a:t>OBJECTIVE</a:t>
            </a:r>
          </a:p>
        </p:txBody>
      </p:sp>
      <p:sp>
        <p:nvSpPr>
          <p:cNvPr id="4" name="TextBox 4"/>
          <p:cNvSpPr txBox="1"/>
          <p:nvPr/>
        </p:nvSpPr>
        <p:spPr>
          <a:xfrm>
            <a:off x="8048122" y="3675608"/>
            <a:ext cx="9956509" cy="2527221"/>
          </a:xfrm>
          <a:prstGeom prst="rect">
            <a:avLst/>
          </a:prstGeom>
        </p:spPr>
        <p:txBody>
          <a:bodyPr lIns="0" tIns="0" rIns="0" bIns="0" rtlCol="0" anchor="t">
            <a:spAutoFit/>
          </a:bodyPr>
          <a:lstStyle/>
          <a:p>
            <a:pPr algn="ctr">
              <a:lnSpc>
                <a:spcPts val="5079"/>
              </a:lnSpc>
            </a:pPr>
            <a:r>
              <a:rPr lang="en-US" sz="3628">
                <a:solidFill>
                  <a:srgbClr val="000000"/>
                </a:solidFill>
                <a:latin typeface="Lovelace"/>
              </a:rPr>
              <a:t>The purpose of this robot is to minimize human errors while typing. As it is voice-controlled, it can be can serve as aid for people with physical disabilities.</a:t>
            </a:r>
          </a:p>
        </p:txBody>
      </p:sp>
      <p:sp>
        <p:nvSpPr>
          <p:cNvPr id="5" name="Freeform 5"/>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3"/>
            <a:stretch>
              <a:fillRect l="1220" t="-6739" r="-37"/>
            </a:stretch>
          </a:blipFill>
        </p:spPr>
      </p:sp>
      <p:sp>
        <p:nvSpPr>
          <p:cNvPr id="6" name="Freeform 6"/>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4"/>
            <a:stretch>
              <a:fillRect b="-101"/>
            </a:stretch>
          </a:blipFill>
        </p:spPr>
      </p:sp>
      <p:sp>
        <p:nvSpPr>
          <p:cNvPr id="7" name="TextBox 7"/>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8" name="AutoShape 8"/>
          <p:cNvSpPr/>
          <p:nvPr/>
        </p:nvSpPr>
        <p:spPr>
          <a:xfrm flipV="1">
            <a:off x="913832" y="1789510"/>
            <a:ext cx="16365237" cy="0"/>
          </a:xfrm>
          <a:prstGeom prst="line">
            <a:avLst/>
          </a:prstGeom>
          <a:ln w="57150" cap="rnd">
            <a:solidFill>
              <a:srgbClr val="FF66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5" name="Freeform 5"/>
          <p:cNvSpPr/>
          <p:nvPr/>
        </p:nvSpPr>
        <p:spPr>
          <a:xfrm>
            <a:off x="12208535" y="2027635"/>
            <a:ext cx="5268377" cy="5362176"/>
          </a:xfrm>
          <a:custGeom>
            <a:avLst/>
            <a:gdLst/>
            <a:ahLst/>
            <a:cxnLst/>
            <a:rect l="l" t="t" r="r" b="b"/>
            <a:pathLst>
              <a:path w="5268377" h="5362176">
                <a:moveTo>
                  <a:pt x="0" y="0"/>
                </a:moveTo>
                <a:lnTo>
                  <a:pt x="5268378" y="0"/>
                </a:lnTo>
                <a:lnTo>
                  <a:pt x="5268378" y="5362176"/>
                </a:lnTo>
                <a:lnTo>
                  <a:pt x="0" y="5362176"/>
                </a:lnTo>
                <a:lnTo>
                  <a:pt x="0" y="0"/>
                </a:lnTo>
                <a:close/>
              </a:path>
            </a:pathLst>
          </a:custGeom>
          <a:blipFill>
            <a:blip r:embed="rId4"/>
            <a:stretch>
              <a:fillRect/>
            </a:stretch>
          </a:blipFill>
        </p:spPr>
      </p:sp>
      <p:sp>
        <p:nvSpPr>
          <p:cNvPr id="6" name="TextBox 6"/>
          <p:cNvSpPr txBox="1"/>
          <p:nvPr/>
        </p:nvSpPr>
        <p:spPr>
          <a:xfrm>
            <a:off x="6650785" y="403283"/>
            <a:ext cx="5970747"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Assumption</a:t>
            </a:r>
          </a:p>
        </p:txBody>
      </p:sp>
      <p:sp>
        <p:nvSpPr>
          <p:cNvPr id="7" name="TextBox 7"/>
          <p:cNvSpPr txBox="1"/>
          <p:nvPr/>
        </p:nvSpPr>
        <p:spPr>
          <a:xfrm>
            <a:off x="392003" y="2791658"/>
            <a:ext cx="12054298" cy="4687570"/>
          </a:xfrm>
          <a:prstGeom prst="rect">
            <a:avLst/>
          </a:prstGeom>
        </p:spPr>
        <p:txBody>
          <a:bodyPr lIns="0" tIns="0" rIns="0" bIns="0" rtlCol="0" anchor="t">
            <a:spAutoFit/>
          </a:bodyPr>
          <a:lstStyle/>
          <a:p>
            <a:pPr algn="ctr">
              <a:lnSpc>
                <a:spcPts val="7279"/>
              </a:lnSpc>
            </a:pPr>
            <a:r>
              <a:rPr lang="en-US" sz="5199">
                <a:solidFill>
                  <a:srgbClr val="000000"/>
                </a:solidFill>
                <a:latin typeface="Lovelace Bold"/>
              </a:rPr>
              <a:t>We are considering the assumption that the keyboard is </a:t>
            </a:r>
          </a:p>
          <a:p>
            <a:pPr algn="ctr">
              <a:lnSpc>
                <a:spcPts val="7279"/>
              </a:lnSpc>
              <a:spcBef>
                <a:spcPct val="0"/>
              </a:spcBef>
            </a:pPr>
            <a:r>
              <a:rPr lang="en-US" sz="5199">
                <a:solidFill>
                  <a:srgbClr val="000000"/>
                </a:solidFill>
                <a:latin typeface="Lovelace Bold"/>
              </a:rPr>
              <a:t>fixed and all keyboards have same structure and same gaps between letters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3" name="Freeform 3"/>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4" name="Freeform 4"/>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5" name="Freeform 5"/>
          <p:cNvSpPr/>
          <p:nvPr/>
        </p:nvSpPr>
        <p:spPr>
          <a:xfrm>
            <a:off x="11893595" y="1904658"/>
            <a:ext cx="6111036" cy="3368533"/>
          </a:xfrm>
          <a:custGeom>
            <a:avLst/>
            <a:gdLst/>
            <a:ahLst/>
            <a:cxnLst/>
            <a:rect l="l" t="t" r="r" b="b"/>
            <a:pathLst>
              <a:path w="6111036" h="3368533">
                <a:moveTo>
                  <a:pt x="0" y="0"/>
                </a:moveTo>
                <a:lnTo>
                  <a:pt x="6111036" y="0"/>
                </a:lnTo>
                <a:lnTo>
                  <a:pt x="6111036" y="3368533"/>
                </a:lnTo>
                <a:lnTo>
                  <a:pt x="0" y="3368533"/>
                </a:lnTo>
                <a:lnTo>
                  <a:pt x="0" y="0"/>
                </a:lnTo>
                <a:close/>
              </a:path>
            </a:pathLst>
          </a:custGeom>
          <a:blipFill>
            <a:blip r:embed="rId4"/>
            <a:stretch>
              <a:fillRect l="-11691" t="-27452" b="-23602"/>
            </a:stretch>
          </a:blipFill>
        </p:spPr>
      </p:sp>
      <p:sp>
        <p:nvSpPr>
          <p:cNvPr id="6" name="Freeform 6"/>
          <p:cNvSpPr/>
          <p:nvPr/>
        </p:nvSpPr>
        <p:spPr>
          <a:xfrm>
            <a:off x="11893595" y="5633248"/>
            <a:ext cx="6111036" cy="3849226"/>
          </a:xfrm>
          <a:custGeom>
            <a:avLst/>
            <a:gdLst/>
            <a:ahLst/>
            <a:cxnLst/>
            <a:rect l="l" t="t" r="r" b="b"/>
            <a:pathLst>
              <a:path w="6111036" h="3849226">
                <a:moveTo>
                  <a:pt x="0" y="0"/>
                </a:moveTo>
                <a:lnTo>
                  <a:pt x="6111035" y="0"/>
                </a:lnTo>
                <a:lnTo>
                  <a:pt x="6111035" y="3849227"/>
                </a:lnTo>
                <a:lnTo>
                  <a:pt x="0" y="3849227"/>
                </a:lnTo>
                <a:lnTo>
                  <a:pt x="0" y="0"/>
                </a:lnTo>
                <a:close/>
              </a:path>
            </a:pathLst>
          </a:custGeom>
          <a:blipFill>
            <a:blip r:embed="rId5"/>
            <a:stretch>
              <a:fillRect/>
            </a:stretch>
          </a:blipFill>
        </p:spPr>
      </p:sp>
      <p:sp>
        <p:nvSpPr>
          <p:cNvPr id="7" name="TextBox 7"/>
          <p:cNvSpPr txBox="1"/>
          <p:nvPr/>
        </p:nvSpPr>
        <p:spPr>
          <a:xfrm>
            <a:off x="340843" y="3251116"/>
            <a:ext cx="10765433" cy="4306746"/>
          </a:xfrm>
          <a:prstGeom prst="rect">
            <a:avLst/>
          </a:prstGeom>
        </p:spPr>
        <p:txBody>
          <a:bodyPr lIns="0" tIns="0" rIns="0" bIns="0" rtlCol="0" anchor="t">
            <a:spAutoFit/>
          </a:bodyPr>
          <a:lstStyle/>
          <a:p>
            <a:pPr algn="ctr">
              <a:lnSpc>
                <a:spcPts val="8420"/>
              </a:lnSpc>
              <a:spcBef>
                <a:spcPct val="0"/>
              </a:spcBef>
            </a:pPr>
            <a:r>
              <a:rPr lang="en-US" sz="6014">
                <a:solidFill>
                  <a:srgbClr val="000000"/>
                </a:solidFill>
                <a:latin typeface="Lovelace Bold"/>
              </a:rPr>
              <a:t>We are using goal based agent for NLP and using reflex based agent for our robotic arm</a:t>
            </a:r>
          </a:p>
        </p:txBody>
      </p:sp>
      <p:sp>
        <p:nvSpPr>
          <p:cNvPr id="8" name="TextBox 8"/>
          <p:cNvSpPr txBox="1"/>
          <p:nvPr/>
        </p:nvSpPr>
        <p:spPr>
          <a:xfrm>
            <a:off x="6650785" y="403283"/>
            <a:ext cx="5970747" cy="1146176"/>
          </a:xfrm>
          <a:prstGeom prst="rect">
            <a:avLst/>
          </a:prstGeom>
        </p:spPr>
        <p:txBody>
          <a:bodyPr lIns="0" tIns="0" rIns="0" bIns="0" rtlCol="0" anchor="t">
            <a:spAutoFit/>
          </a:bodyPr>
          <a:lstStyle/>
          <a:p>
            <a:pPr>
              <a:lnSpc>
                <a:spcPts val="8000"/>
              </a:lnSpc>
            </a:pPr>
            <a:r>
              <a:rPr lang="en-US" sz="8000">
                <a:solidFill>
                  <a:srgbClr val="28211B"/>
                </a:solidFill>
                <a:latin typeface="Hatton"/>
              </a:rPr>
              <a:t>Agent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399660" y="159703"/>
            <a:ext cx="300882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PEAS</a:t>
            </a:r>
          </a:p>
        </p:txBody>
      </p:sp>
      <p:sp>
        <p:nvSpPr>
          <p:cNvPr id="3" name="TextBox 3"/>
          <p:cNvSpPr txBox="1"/>
          <p:nvPr/>
        </p:nvSpPr>
        <p:spPr>
          <a:xfrm>
            <a:off x="4155183" y="1767002"/>
            <a:ext cx="8444627" cy="887095"/>
          </a:xfrm>
          <a:prstGeom prst="rect">
            <a:avLst/>
          </a:prstGeom>
        </p:spPr>
        <p:txBody>
          <a:bodyPr lIns="0" tIns="0" rIns="0" bIns="0" rtlCol="0" anchor="t">
            <a:spAutoFit/>
          </a:bodyPr>
          <a:lstStyle/>
          <a:p>
            <a:pPr algn="ctr">
              <a:lnSpc>
                <a:spcPts val="7279"/>
              </a:lnSpc>
            </a:pPr>
            <a:r>
              <a:rPr lang="en-US" sz="5199">
                <a:solidFill>
                  <a:srgbClr val="DCE71E"/>
                </a:solidFill>
                <a:latin typeface="Canva Sans Bold"/>
              </a:rPr>
              <a:t>PERFORMANCE MEASURE</a:t>
            </a:r>
          </a:p>
        </p:txBody>
      </p:sp>
      <p:sp>
        <p:nvSpPr>
          <p:cNvPr id="4" name="TextBox 4"/>
          <p:cNvSpPr txBox="1"/>
          <p:nvPr/>
        </p:nvSpPr>
        <p:spPr>
          <a:xfrm>
            <a:off x="1983304" y="2577897"/>
            <a:ext cx="12788385" cy="662940"/>
          </a:xfrm>
          <a:prstGeom prst="rect">
            <a:avLst/>
          </a:prstGeom>
        </p:spPr>
        <p:txBody>
          <a:bodyPr lIns="0" tIns="0" rIns="0" bIns="0" rtlCol="0" anchor="t">
            <a:spAutoFit/>
          </a:bodyPr>
          <a:lstStyle/>
          <a:p>
            <a:pPr algn="ctr">
              <a:lnSpc>
                <a:spcPts val="5459"/>
              </a:lnSpc>
            </a:pPr>
            <a:r>
              <a:rPr lang="en-US" sz="3899">
                <a:solidFill>
                  <a:srgbClr val="000000"/>
                </a:solidFill>
                <a:latin typeface="Canva Sans"/>
              </a:rPr>
              <a:t>Accuracy with which typing is  achieved  by the  robot</a:t>
            </a:r>
          </a:p>
        </p:txBody>
      </p:sp>
      <p:sp>
        <p:nvSpPr>
          <p:cNvPr id="5" name="TextBox 5"/>
          <p:cNvSpPr txBox="1"/>
          <p:nvPr/>
        </p:nvSpPr>
        <p:spPr>
          <a:xfrm>
            <a:off x="6110796" y="3339262"/>
            <a:ext cx="4978479" cy="847796"/>
          </a:xfrm>
          <a:prstGeom prst="rect">
            <a:avLst/>
          </a:prstGeom>
        </p:spPr>
        <p:txBody>
          <a:bodyPr lIns="0" tIns="0" rIns="0" bIns="0" rtlCol="0" anchor="t">
            <a:spAutoFit/>
          </a:bodyPr>
          <a:lstStyle/>
          <a:p>
            <a:pPr algn="ctr">
              <a:lnSpc>
                <a:spcPts val="7279"/>
              </a:lnSpc>
            </a:pPr>
            <a:r>
              <a:rPr lang="en-US" sz="4400" dirty="0">
                <a:solidFill>
                  <a:srgbClr val="DCE71E"/>
                </a:solidFill>
                <a:latin typeface="Canva Sans Bold"/>
              </a:rPr>
              <a:t>ENVIRONMENT</a:t>
            </a:r>
          </a:p>
        </p:txBody>
      </p:sp>
      <p:sp>
        <p:nvSpPr>
          <p:cNvPr id="6" name="TextBox 6"/>
          <p:cNvSpPr txBox="1"/>
          <p:nvPr/>
        </p:nvSpPr>
        <p:spPr>
          <a:xfrm>
            <a:off x="5148903" y="4359707"/>
            <a:ext cx="7510343" cy="752476"/>
          </a:xfrm>
          <a:prstGeom prst="rect">
            <a:avLst/>
          </a:prstGeom>
        </p:spPr>
        <p:txBody>
          <a:bodyPr lIns="0" tIns="0" rIns="0" bIns="0" rtlCol="0" anchor="t">
            <a:spAutoFit/>
          </a:bodyPr>
          <a:lstStyle/>
          <a:p>
            <a:pPr algn="ctr">
              <a:lnSpc>
                <a:spcPts val="6299"/>
              </a:lnSpc>
            </a:pPr>
            <a:r>
              <a:rPr lang="en-US" sz="4499" dirty="0" err="1">
                <a:solidFill>
                  <a:srgbClr val="000000"/>
                </a:solidFill>
                <a:latin typeface="Canva Sans"/>
              </a:rPr>
              <a:t>Keyboard,computer</a:t>
            </a:r>
            <a:r>
              <a:rPr lang="en-US" sz="4499" dirty="0">
                <a:solidFill>
                  <a:srgbClr val="000000"/>
                </a:solidFill>
                <a:latin typeface="Canva Sans"/>
              </a:rPr>
              <a:t> screen</a:t>
            </a:r>
          </a:p>
        </p:txBody>
      </p:sp>
      <p:sp>
        <p:nvSpPr>
          <p:cNvPr id="7" name="TextBox 7"/>
          <p:cNvSpPr txBox="1"/>
          <p:nvPr/>
        </p:nvSpPr>
        <p:spPr>
          <a:xfrm>
            <a:off x="7095515" y="5168380"/>
            <a:ext cx="3617119" cy="887095"/>
          </a:xfrm>
          <a:prstGeom prst="rect">
            <a:avLst/>
          </a:prstGeom>
        </p:spPr>
        <p:txBody>
          <a:bodyPr lIns="0" tIns="0" rIns="0" bIns="0" rtlCol="0" anchor="t">
            <a:spAutoFit/>
          </a:bodyPr>
          <a:lstStyle/>
          <a:p>
            <a:pPr algn="ctr">
              <a:lnSpc>
                <a:spcPts val="7279"/>
              </a:lnSpc>
            </a:pPr>
            <a:r>
              <a:rPr lang="en-US" sz="5199">
                <a:solidFill>
                  <a:srgbClr val="DCE71E"/>
                </a:solidFill>
                <a:latin typeface="Canva Sans Bold"/>
              </a:rPr>
              <a:t>ACTUATOR</a:t>
            </a:r>
          </a:p>
        </p:txBody>
      </p:sp>
      <p:sp>
        <p:nvSpPr>
          <p:cNvPr id="8" name="TextBox 8"/>
          <p:cNvSpPr txBox="1"/>
          <p:nvPr/>
        </p:nvSpPr>
        <p:spPr>
          <a:xfrm>
            <a:off x="4524015" y="6179300"/>
            <a:ext cx="8760120" cy="828041"/>
          </a:xfrm>
          <a:prstGeom prst="rect">
            <a:avLst/>
          </a:prstGeom>
        </p:spPr>
        <p:txBody>
          <a:bodyPr lIns="0" tIns="0" rIns="0" bIns="0" rtlCol="0" anchor="t">
            <a:spAutoFit/>
          </a:bodyPr>
          <a:lstStyle/>
          <a:p>
            <a:pPr algn="ctr">
              <a:lnSpc>
                <a:spcPts val="6859"/>
              </a:lnSpc>
            </a:pPr>
            <a:r>
              <a:rPr lang="en-US" sz="4899">
                <a:solidFill>
                  <a:srgbClr val="000000"/>
                </a:solidFill>
                <a:latin typeface="Canva Sans"/>
              </a:rPr>
              <a:t> servo motor,Ice Cream stick</a:t>
            </a:r>
          </a:p>
        </p:txBody>
      </p:sp>
      <p:sp>
        <p:nvSpPr>
          <p:cNvPr id="9" name="TextBox 9"/>
          <p:cNvSpPr txBox="1"/>
          <p:nvPr/>
        </p:nvSpPr>
        <p:spPr>
          <a:xfrm>
            <a:off x="7560752" y="7002896"/>
            <a:ext cx="2686645" cy="821250"/>
          </a:xfrm>
          <a:prstGeom prst="rect">
            <a:avLst/>
          </a:prstGeom>
        </p:spPr>
        <p:txBody>
          <a:bodyPr lIns="0" tIns="0" rIns="0" bIns="0" rtlCol="0" anchor="t">
            <a:spAutoFit/>
          </a:bodyPr>
          <a:lstStyle/>
          <a:p>
            <a:pPr algn="ctr">
              <a:lnSpc>
                <a:spcPts val="7279"/>
              </a:lnSpc>
            </a:pPr>
            <a:r>
              <a:rPr lang="en-US" sz="3600" dirty="0">
                <a:solidFill>
                  <a:srgbClr val="DCE71E"/>
                </a:solidFill>
                <a:latin typeface="Canva Sans Bold"/>
              </a:rPr>
              <a:t>SENSOR</a:t>
            </a:r>
          </a:p>
        </p:txBody>
      </p:sp>
      <p:sp>
        <p:nvSpPr>
          <p:cNvPr id="10" name="AutoShape 10"/>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11" name="Freeform 11"/>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12" name="TextBox 12"/>
          <p:cNvSpPr txBox="1"/>
          <p:nvPr/>
        </p:nvSpPr>
        <p:spPr>
          <a:xfrm>
            <a:off x="5669344" y="8277071"/>
            <a:ext cx="6469462" cy="728363"/>
          </a:xfrm>
          <a:prstGeom prst="rect">
            <a:avLst/>
          </a:prstGeom>
        </p:spPr>
        <p:txBody>
          <a:bodyPr lIns="0" tIns="0" rIns="0" bIns="0" rtlCol="0" anchor="t">
            <a:spAutoFit/>
          </a:bodyPr>
          <a:lstStyle/>
          <a:p>
            <a:pPr algn="ctr">
              <a:lnSpc>
                <a:spcPts val="6054"/>
              </a:lnSpc>
            </a:pPr>
            <a:r>
              <a:rPr lang="en-US" sz="4324">
                <a:solidFill>
                  <a:srgbClr val="000000"/>
                </a:solidFill>
                <a:latin typeface="Canva Sans"/>
              </a:rPr>
              <a:t>Microphone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1932688"/>
            <a:ext cx="3747261" cy="3908359"/>
          </a:xfrm>
          <a:custGeom>
            <a:avLst/>
            <a:gdLst/>
            <a:ahLst/>
            <a:cxnLst/>
            <a:rect l="l" t="t" r="r" b="b"/>
            <a:pathLst>
              <a:path w="3747261" h="3908359">
                <a:moveTo>
                  <a:pt x="0" y="0"/>
                </a:moveTo>
                <a:lnTo>
                  <a:pt x="3747261" y="0"/>
                </a:lnTo>
                <a:lnTo>
                  <a:pt x="3747261" y="3908359"/>
                </a:lnTo>
                <a:lnTo>
                  <a:pt x="0" y="3908359"/>
                </a:lnTo>
                <a:lnTo>
                  <a:pt x="0" y="0"/>
                </a:lnTo>
                <a:close/>
              </a:path>
            </a:pathLst>
          </a:custGeom>
          <a:blipFill>
            <a:blip r:embed="rId2"/>
            <a:stretch>
              <a:fillRect r="-4299"/>
            </a:stretch>
          </a:blipFill>
        </p:spPr>
      </p:sp>
      <p:sp>
        <p:nvSpPr>
          <p:cNvPr id="3" name="Freeform 3"/>
          <p:cNvSpPr/>
          <p:nvPr/>
        </p:nvSpPr>
        <p:spPr>
          <a:xfrm>
            <a:off x="13333008" y="6140995"/>
            <a:ext cx="4121332" cy="3686880"/>
          </a:xfrm>
          <a:custGeom>
            <a:avLst/>
            <a:gdLst/>
            <a:ahLst/>
            <a:cxnLst/>
            <a:rect l="l" t="t" r="r" b="b"/>
            <a:pathLst>
              <a:path w="4121332" h="3686880">
                <a:moveTo>
                  <a:pt x="0" y="0"/>
                </a:moveTo>
                <a:lnTo>
                  <a:pt x="4121332" y="0"/>
                </a:lnTo>
                <a:lnTo>
                  <a:pt x="4121332" y="3686880"/>
                </a:lnTo>
                <a:lnTo>
                  <a:pt x="0" y="3686880"/>
                </a:lnTo>
                <a:lnTo>
                  <a:pt x="0" y="0"/>
                </a:lnTo>
                <a:close/>
              </a:path>
            </a:pathLst>
          </a:custGeom>
          <a:blipFill>
            <a:blip r:embed="rId3"/>
            <a:stretch>
              <a:fillRect t="-5891" b="-5891"/>
            </a:stretch>
          </a:blipFill>
        </p:spPr>
      </p:sp>
      <p:sp>
        <p:nvSpPr>
          <p:cNvPr id="4" name="Freeform 4"/>
          <p:cNvSpPr/>
          <p:nvPr/>
        </p:nvSpPr>
        <p:spPr>
          <a:xfrm>
            <a:off x="13333008" y="1922860"/>
            <a:ext cx="4121332" cy="4113361"/>
          </a:xfrm>
          <a:custGeom>
            <a:avLst/>
            <a:gdLst/>
            <a:ahLst/>
            <a:cxnLst/>
            <a:rect l="l" t="t" r="r" b="b"/>
            <a:pathLst>
              <a:path w="4121332" h="4113361">
                <a:moveTo>
                  <a:pt x="0" y="0"/>
                </a:moveTo>
                <a:lnTo>
                  <a:pt x="4121332" y="0"/>
                </a:lnTo>
                <a:lnTo>
                  <a:pt x="4121332" y="4113360"/>
                </a:lnTo>
                <a:lnTo>
                  <a:pt x="0" y="4113360"/>
                </a:lnTo>
                <a:lnTo>
                  <a:pt x="0" y="0"/>
                </a:lnTo>
                <a:close/>
              </a:path>
            </a:pathLst>
          </a:custGeom>
          <a:blipFill>
            <a:blip r:embed="rId4"/>
            <a:stretch>
              <a:fillRect/>
            </a:stretch>
          </a:blipFill>
        </p:spPr>
      </p:sp>
      <p:sp>
        <p:nvSpPr>
          <p:cNvPr id="5" name="TextBox 5"/>
          <p:cNvSpPr txBox="1"/>
          <p:nvPr/>
        </p:nvSpPr>
        <p:spPr>
          <a:xfrm>
            <a:off x="3696330" y="332452"/>
            <a:ext cx="10551587" cy="944207"/>
          </a:xfrm>
          <a:prstGeom prst="rect">
            <a:avLst/>
          </a:prstGeom>
        </p:spPr>
        <p:txBody>
          <a:bodyPr lIns="0" tIns="0" rIns="0" bIns="0" rtlCol="0" anchor="t">
            <a:spAutoFit/>
          </a:bodyPr>
          <a:lstStyle/>
          <a:p>
            <a:pPr algn="ctr">
              <a:lnSpc>
                <a:spcPts val="6633"/>
              </a:lnSpc>
            </a:pPr>
            <a:r>
              <a:rPr lang="en-US" sz="6633">
                <a:solidFill>
                  <a:srgbClr val="28211B"/>
                </a:solidFill>
                <a:latin typeface="Hatton"/>
              </a:rPr>
              <a:t>Hardware required</a:t>
            </a:r>
          </a:p>
        </p:txBody>
      </p:sp>
      <p:sp>
        <p:nvSpPr>
          <p:cNvPr id="6" name="Freeform 6"/>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5"/>
            <a:stretch>
              <a:fillRect l="1220" t="-6739" r="-37"/>
            </a:stretch>
          </a:blipFill>
        </p:spPr>
      </p:sp>
      <p:sp>
        <p:nvSpPr>
          <p:cNvPr id="7" name="Freeform 7"/>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6"/>
            <a:stretch>
              <a:fillRect b="-101"/>
            </a:stretch>
          </a:blipFill>
        </p:spPr>
      </p:sp>
      <p:sp>
        <p:nvSpPr>
          <p:cNvPr id="8" name="AutoShape 8"/>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9" name="Freeform 9"/>
          <p:cNvSpPr/>
          <p:nvPr/>
        </p:nvSpPr>
        <p:spPr>
          <a:xfrm>
            <a:off x="1028700" y="6064431"/>
            <a:ext cx="3747261" cy="3467822"/>
          </a:xfrm>
          <a:custGeom>
            <a:avLst/>
            <a:gdLst/>
            <a:ahLst/>
            <a:cxnLst/>
            <a:rect l="l" t="t" r="r" b="b"/>
            <a:pathLst>
              <a:path w="3747261" h="3467822">
                <a:moveTo>
                  <a:pt x="0" y="0"/>
                </a:moveTo>
                <a:lnTo>
                  <a:pt x="3747261" y="0"/>
                </a:lnTo>
                <a:lnTo>
                  <a:pt x="3747261" y="3467822"/>
                </a:lnTo>
                <a:lnTo>
                  <a:pt x="0" y="3467822"/>
                </a:lnTo>
                <a:lnTo>
                  <a:pt x="0" y="0"/>
                </a:lnTo>
                <a:close/>
              </a:path>
            </a:pathLst>
          </a:custGeom>
          <a:blipFill>
            <a:blip r:embed="rId7"/>
            <a:stretch>
              <a:fillRect t="-4029" b="-4029"/>
            </a:stretch>
          </a:blipFill>
        </p:spPr>
      </p:sp>
      <p:sp>
        <p:nvSpPr>
          <p:cNvPr id="10" name="TextBox 10"/>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1" name="TextBox 11"/>
          <p:cNvSpPr txBox="1"/>
          <p:nvPr/>
        </p:nvSpPr>
        <p:spPr>
          <a:xfrm>
            <a:off x="4347860" y="3309559"/>
            <a:ext cx="9413249" cy="4948676"/>
          </a:xfrm>
          <a:prstGeom prst="rect">
            <a:avLst/>
          </a:prstGeom>
        </p:spPr>
        <p:txBody>
          <a:bodyPr lIns="0" tIns="0" rIns="0" bIns="0" rtlCol="0" anchor="t">
            <a:spAutoFit/>
          </a:bodyPr>
          <a:lstStyle/>
          <a:p>
            <a:pPr algn="ctr">
              <a:lnSpc>
                <a:spcPts val="7842"/>
              </a:lnSpc>
            </a:pPr>
            <a:r>
              <a:rPr lang="en-US" sz="5601">
                <a:solidFill>
                  <a:srgbClr val="28211B"/>
                </a:solidFill>
                <a:latin typeface="Canva Sans Bold"/>
              </a:rPr>
              <a:t>-Arudino Board</a:t>
            </a:r>
          </a:p>
          <a:p>
            <a:pPr algn="ctr">
              <a:lnSpc>
                <a:spcPts val="7842"/>
              </a:lnSpc>
            </a:pPr>
            <a:r>
              <a:rPr lang="en-US" sz="5601">
                <a:solidFill>
                  <a:srgbClr val="28211B"/>
                </a:solidFill>
                <a:latin typeface="Canva Sans Bold"/>
              </a:rPr>
              <a:t>-Icecream stick</a:t>
            </a:r>
          </a:p>
          <a:p>
            <a:pPr algn="ctr">
              <a:lnSpc>
                <a:spcPts val="7842"/>
              </a:lnSpc>
            </a:pPr>
            <a:r>
              <a:rPr lang="en-US" sz="5601">
                <a:solidFill>
                  <a:srgbClr val="28211B"/>
                </a:solidFill>
                <a:latin typeface="Canva Sans Bold"/>
              </a:rPr>
              <a:t>-Male to male jumper wires</a:t>
            </a:r>
          </a:p>
          <a:p>
            <a:pPr algn="ctr">
              <a:lnSpc>
                <a:spcPts val="7842"/>
              </a:lnSpc>
            </a:pPr>
            <a:r>
              <a:rPr lang="en-US" sz="5601">
                <a:solidFill>
                  <a:srgbClr val="28211B"/>
                </a:solidFill>
                <a:latin typeface="Canva Sans Bold"/>
              </a:rPr>
              <a:t>- Servo Motor</a:t>
            </a:r>
          </a:p>
          <a:p>
            <a:pPr algn="ctr">
              <a:lnSpc>
                <a:spcPts val="7842"/>
              </a:lnSpc>
            </a:pPr>
            <a:endParaRPr lang="en-US" sz="5601">
              <a:solidFill>
                <a:srgbClr val="28211B"/>
              </a:solidFill>
              <a:latin typeface="Canva Sans Bold"/>
            </a:endParaRPr>
          </a:p>
        </p:txBody>
      </p:sp>
      <p:sp>
        <p:nvSpPr>
          <p:cNvPr id="12" name="TextBox 12"/>
          <p:cNvSpPr txBox="1"/>
          <p:nvPr/>
        </p:nvSpPr>
        <p:spPr>
          <a:xfrm>
            <a:off x="6650785" y="9456400"/>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0518">
            <a:off x="-10546" y="96499"/>
            <a:ext cx="1828800" cy="1693069"/>
          </a:xfrm>
          <a:custGeom>
            <a:avLst/>
            <a:gdLst/>
            <a:ahLst/>
            <a:cxnLst/>
            <a:rect l="l" t="t" r="r" b="b"/>
            <a:pathLst>
              <a:path w="1828800" h="1693069">
                <a:moveTo>
                  <a:pt x="0" y="0"/>
                </a:moveTo>
                <a:lnTo>
                  <a:pt x="1828800" y="0"/>
                </a:lnTo>
                <a:lnTo>
                  <a:pt x="1828800" y="1693070"/>
                </a:lnTo>
                <a:lnTo>
                  <a:pt x="0" y="1693070"/>
                </a:lnTo>
                <a:lnTo>
                  <a:pt x="0" y="0"/>
                </a:lnTo>
                <a:close/>
              </a:path>
            </a:pathLst>
          </a:custGeom>
          <a:blipFill>
            <a:blip r:embed="rId2"/>
            <a:stretch>
              <a:fillRect l="1220" t="-6739" r="-37"/>
            </a:stretch>
          </a:blipFill>
        </p:spPr>
      </p:sp>
      <p:sp>
        <p:nvSpPr>
          <p:cNvPr id="3" name="Freeform 3"/>
          <p:cNvSpPr/>
          <p:nvPr/>
        </p:nvSpPr>
        <p:spPr>
          <a:xfrm>
            <a:off x="16423480" y="145256"/>
            <a:ext cx="1581150" cy="1514476"/>
          </a:xfrm>
          <a:custGeom>
            <a:avLst/>
            <a:gdLst/>
            <a:ahLst/>
            <a:cxnLst/>
            <a:rect l="l" t="t" r="r" b="b"/>
            <a:pathLst>
              <a:path w="1581150" h="1514476">
                <a:moveTo>
                  <a:pt x="0" y="0"/>
                </a:moveTo>
                <a:lnTo>
                  <a:pt x="1581150" y="0"/>
                </a:lnTo>
                <a:lnTo>
                  <a:pt x="1581150" y="1514476"/>
                </a:lnTo>
                <a:lnTo>
                  <a:pt x="0" y="1514476"/>
                </a:lnTo>
                <a:lnTo>
                  <a:pt x="0" y="0"/>
                </a:lnTo>
                <a:close/>
              </a:path>
            </a:pathLst>
          </a:custGeom>
          <a:blipFill>
            <a:blip r:embed="rId3"/>
            <a:stretch>
              <a:fillRect b="-101"/>
            </a:stretch>
          </a:blipFill>
        </p:spPr>
      </p:sp>
      <p:sp>
        <p:nvSpPr>
          <p:cNvPr id="4" name="AutoShape 4"/>
          <p:cNvSpPr/>
          <p:nvPr/>
        </p:nvSpPr>
        <p:spPr>
          <a:xfrm flipV="1">
            <a:off x="913832" y="1789510"/>
            <a:ext cx="16365237" cy="0"/>
          </a:xfrm>
          <a:prstGeom prst="line">
            <a:avLst/>
          </a:prstGeom>
          <a:ln w="57150" cap="rnd">
            <a:solidFill>
              <a:srgbClr val="FF6600"/>
            </a:solidFill>
            <a:prstDash val="solid"/>
            <a:headEnd type="none" w="sm" len="sm"/>
            <a:tailEnd type="none" w="sm" len="sm"/>
          </a:ln>
        </p:spPr>
      </p:sp>
      <p:sp>
        <p:nvSpPr>
          <p:cNvPr id="5" name="TextBox 5"/>
          <p:cNvSpPr txBox="1"/>
          <p:nvPr/>
        </p:nvSpPr>
        <p:spPr>
          <a:xfrm>
            <a:off x="5436535" y="225225"/>
            <a:ext cx="6789377" cy="1111523"/>
          </a:xfrm>
          <a:prstGeom prst="rect">
            <a:avLst/>
          </a:prstGeom>
        </p:spPr>
        <p:txBody>
          <a:bodyPr lIns="0" tIns="0" rIns="0" bIns="0" rtlCol="0" anchor="t">
            <a:spAutoFit/>
          </a:bodyPr>
          <a:lstStyle/>
          <a:p>
            <a:pPr algn="ctr">
              <a:lnSpc>
                <a:spcPts val="10127"/>
              </a:lnSpc>
            </a:pPr>
            <a:r>
              <a:rPr lang="en-US" sz="4800">
                <a:solidFill>
                  <a:srgbClr val="000000"/>
                </a:solidFill>
                <a:latin typeface="Arimo Bold"/>
              </a:rPr>
              <a:t>Implementation</a:t>
            </a:r>
            <a:endParaRPr lang="en-US" sz="4800" dirty="0">
              <a:solidFill>
                <a:srgbClr val="000000"/>
              </a:solidFill>
              <a:latin typeface="Arimo Bold"/>
            </a:endParaRPr>
          </a:p>
        </p:txBody>
      </p:sp>
      <p:sp>
        <p:nvSpPr>
          <p:cNvPr id="6" name="TextBox 6"/>
          <p:cNvSpPr txBox="1"/>
          <p:nvPr/>
        </p:nvSpPr>
        <p:spPr>
          <a:xfrm>
            <a:off x="6718646" y="9783808"/>
            <a:ext cx="5608200" cy="371475"/>
          </a:xfrm>
          <a:prstGeom prst="rect">
            <a:avLst/>
          </a:prstGeom>
        </p:spPr>
        <p:txBody>
          <a:bodyPr lIns="0" tIns="0" rIns="0" bIns="0" rtlCol="0" anchor="t">
            <a:spAutoFit/>
          </a:bodyPr>
          <a:lstStyle/>
          <a:p>
            <a:pPr algn="ctr">
              <a:lnSpc>
                <a:spcPts val="2879"/>
              </a:lnSpc>
            </a:pPr>
            <a:r>
              <a:rPr lang="en-US" sz="2399">
                <a:solidFill>
                  <a:srgbClr val="CC6600"/>
                </a:solidFill>
                <a:latin typeface="Arimo"/>
              </a:rPr>
              <a:t>NIT SURAT</a:t>
            </a:r>
          </a:p>
        </p:txBody>
      </p:sp>
      <p:sp>
        <p:nvSpPr>
          <p:cNvPr id="7" name="TextBox 7"/>
          <p:cNvSpPr txBox="1"/>
          <p:nvPr/>
        </p:nvSpPr>
        <p:spPr>
          <a:xfrm>
            <a:off x="760583" y="2774338"/>
            <a:ext cx="13683665" cy="3590925"/>
          </a:xfrm>
          <a:prstGeom prst="rect">
            <a:avLst/>
          </a:prstGeom>
        </p:spPr>
        <p:txBody>
          <a:bodyPr lIns="0" tIns="0" rIns="0" bIns="0" rtlCol="0" anchor="t">
            <a:spAutoFit/>
          </a:bodyPr>
          <a:lstStyle/>
          <a:p>
            <a:pPr marL="887825" lvl="1" indent="-443913">
              <a:lnSpc>
                <a:spcPts val="4934"/>
              </a:lnSpc>
              <a:buFont typeface="Arial"/>
              <a:buChar char="•"/>
            </a:pPr>
            <a:r>
              <a:rPr lang="en-US" sz="4112">
                <a:solidFill>
                  <a:srgbClr val="000000"/>
                </a:solidFill>
                <a:latin typeface="Arimo"/>
              </a:rPr>
              <a:t>Integration of NLP based voice-to-text conversion with Arduino driven typing functionality.</a:t>
            </a:r>
          </a:p>
          <a:p>
            <a:pPr marL="887827" lvl="1" indent="-443913">
              <a:lnSpc>
                <a:spcPts val="4934"/>
              </a:lnSpc>
              <a:buFont typeface="Arial"/>
              <a:buChar char="•"/>
            </a:pPr>
            <a:r>
              <a:rPr lang="en-US" sz="4112">
                <a:solidFill>
                  <a:srgbClr val="000000"/>
                </a:solidFill>
                <a:latin typeface="Arimo"/>
              </a:rPr>
              <a:t>Python libraries enable robust voice recognition and Real-time transmission of text data to Arduino via serial communication.</a:t>
            </a:r>
          </a:p>
          <a:p>
            <a:pPr>
              <a:lnSpc>
                <a:spcPts val="3469"/>
              </a:lnSpc>
              <a:spcBef>
                <a:spcPct val="0"/>
              </a:spcBef>
            </a:pPr>
            <a:endParaRPr lang="en-US" sz="4112">
              <a:solidFill>
                <a:srgbClr val="000000"/>
              </a:solidFill>
              <a:latin typeface="Arimo"/>
            </a:endParaRPr>
          </a:p>
        </p:txBody>
      </p:sp>
      <p:sp>
        <p:nvSpPr>
          <p:cNvPr id="8" name="TextBox 8"/>
          <p:cNvSpPr txBox="1"/>
          <p:nvPr/>
        </p:nvSpPr>
        <p:spPr>
          <a:xfrm>
            <a:off x="242327" y="5613047"/>
            <a:ext cx="16181153" cy="3192780"/>
          </a:xfrm>
          <a:prstGeom prst="rect">
            <a:avLst/>
          </a:prstGeom>
        </p:spPr>
        <p:txBody>
          <a:bodyPr lIns="0" tIns="0" rIns="0" bIns="0" rtlCol="0" anchor="t">
            <a:spAutoFit/>
          </a:bodyPr>
          <a:lstStyle/>
          <a:p>
            <a:pPr algn="ctr">
              <a:lnSpc>
                <a:spcPts val="4987"/>
              </a:lnSpc>
              <a:spcBef>
                <a:spcPct val="0"/>
              </a:spcBef>
            </a:pPr>
            <a:endParaRPr/>
          </a:p>
          <a:p>
            <a:pPr marL="897290" lvl="1" indent="-448645" algn="ctr">
              <a:lnSpc>
                <a:spcPts val="4987"/>
              </a:lnSpc>
              <a:buFont typeface="Arial"/>
              <a:buChar char="•"/>
            </a:pPr>
            <a:r>
              <a:rPr lang="en-US" sz="4156">
                <a:solidFill>
                  <a:srgbClr val="000000"/>
                </a:solidFill>
                <a:latin typeface="Arimo"/>
              </a:rPr>
              <a:t>Enhances accessibility with hands-free text input through voice commands.</a:t>
            </a:r>
          </a:p>
          <a:p>
            <a:pPr marL="897290" lvl="1" indent="-448645" algn="ctr">
              <a:lnSpc>
                <a:spcPts val="4987"/>
              </a:lnSpc>
              <a:buFont typeface="Arial"/>
              <a:buChar char="•"/>
            </a:pPr>
            <a:r>
              <a:rPr lang="en-US" sz="4156">
                <a:solidFill>
                  <a:srgbClr val="000000"/>
                </a:solidFill>
                <a:latin typeface="Arimo"/>
              </a:rPr>
              <a:t>Represents a fusion of NLP and Arduino technology for efficient human-computer interaction.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951</Words>
  <Application>Microsoft Office PowerPoint</Application>
  <PresentationFormat>Custom</PresentationFormat>
  <Paragraphs>110</Paragraphs>
  <Slides>16</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Higuen Elegant Serif</vt:lpstr>
      <vt:lpstr>Baskerville Display PT</vt:lpstr>
      <vt:lpstr>Canva Sans Bold</vt:lpstr>
      <vt:lpstr>Lovelace</vt:lpstr>
      <vt:lpstr>Lovelace Bold</vt:lpstr>
      <vt:lpstr>Open Sans</vt:lpstr>
      <vt:lpstr>RoxboroughCF</vt:lpstr>
      <vt:lpstr>Now Bold</vt:lpstr>
      <vt:lpstr>Arial</vt:lpstr>
      <vt:lpstr>Arimo</vt:lpstr>
      <vt:lpstr>Hatton</vt:lpstr>
      <vt:lpstr>Calibri</vt:lpstr>
      <vt:lpstr>Canva Sans</vt:lpstr>
      <vt:lpstr>Arimo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Keyboard Typing bot</dc:title>
  <cp:lastModifiedBy>riya kumari</cp:lastModifiedBy>
  <cp:revision>4</cp:revision>
  <dcterms:created xsi:type="dcterms:W3CDTF">2006-08-16T00:00:00Z</dcterms:created>
  <dcterms:modified xsi:type="dcterms:W3CDTF">2024-04-04T03:06:05Z</dcterms:modified>
  <dc:identifier>DAF7_YbYpso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23687301</vt:lpwstr>
  </property>
  <property fmtid="{D5CDD505-2E9C-101B-9397-08002B2CF9AE}" name="NXPowerLiteSettings" pid="3">
    <vt:lpwstr>F7000400038000</vt:lpwstr>
  </property>
  <property fmtid="{D5CDD505-2E9C-101B-9397-08002B2CF9AE}" name="NXPowerLiteVersion" pid="4">
    <vt:lpwstr>S10.2.0</vt:lpwstr>
  </property>
</Properties>
</file>